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8" r:id="rId3"/>
    <p:sldId id="370" r:id="rId4"/>
    <p:sldId id="384" r:id="rId5"/>
    <p:sldId id="388" r:id="rId6"/>
    <p:sldId id="387" r:id="rId7"/>
    <p:sldId id="386" r:id="rId8"/>
    <p:sldId id="389" r:id="rId9"/>
    <p:sldId id="390" r:id="rId10"/>
    <p:sldId id="393" r:id="rId11"/>
    <p:sldId id="392" r:id="rId12"/>
    <p:sldId id="391" r:id="rId13"/>
    <p:sldId id="394" r:id="rId14"/>
    <p:sldId id="395" r:id="rId15"/>
    <p:sldId id="396" r:id="rId16"/>
    <p:sldId id="397" r:id="rId17"/>
    <p:sldId id="398" r:id="rId18"/>
    <p:sldId id="402" r:id="rId19"/>
    <p:sldId id="419" r:id="rId20"/>
    <p:sldId id="403" r:id="rId21"/>
    <p:sldId id="401" r:id="rId22"/>
    <p:sldId id="400" r:id="rId23"/>
    <p:sldId id="399" r:id="rId24"/>
    <p:sldId id="405" r:id="rId25"/>
    <p:sldId id="409" r:id="rId26"/>
    <p:sldId id="408" r:id="rId27"/>
    <p:sldId id="404" r:id="rId28"/>
    <p:sldId id="407" r:id="rId29"/>
    <p:sldId id="422" r:id="rId30"/>
    <p:sldId id="406" r:id="rId31"/>
    <p:sldId id="421" r:id="rId32"/>
    <p:sldId id="424" r:id="rId33"/>
    <p:sldId id="425" r:id="rId34"/>
    <p:sldId id="426" r:id="rId35"/>
    <p:sldId id="423" r:id="rId36"/>
    <p:sldId id="410" r:id="rId37"/>
    <p:sldId id="411" r:id="rId38"/>
    <p:sldId id="427" r:id="rId39"/>
    <p:sldId id="428" r:id="rId40"/>
    <p:sldId id="412" r:id="rId41"/>
    <p:sldId id="413" r:id="rId42"/>
    <p:sldId id="414" r:id="rId43"/>
    <p:sldId id="416" r:id="rId44"/>
    <p:sldId id="415" r:id="rId45"/>
    <p:sldId id="418" r:id="rId46"/>
    <p:sldId id="432" r:id="rId47"/>
    <p:sldId id="433" r:id="rId48"/>
    <p:sldId id="438" r:id="rId49"/>
    <p:sldId id="440" r:id="rId50"/>
    <p:sldId id="441" r:id="rId51"/>
    <p:sldId id="442" r:id="rId52"/>
    <p:sldId id="443" r:id="rId53"/>
    <p:sldId id="444" r:id="rId54"/>
    <p:sldId id="434" r:id="rId55"/>
    <p:sldId id="331" r:id="rId5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C"/>
    <a:srgbClr val="0000FF"/>
    <a:srgbClr val="008000"/>
    <a:srgbClr val="CC66FF"/>
    <a:srgbClr val="FD3338"/>
    <a:srgbClr val="005AAC"/>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33" autoAdjust="0"/>
  </p:normalViewPr>
  <p:slideViewPr>
    <p:cSldViewPr snapToGrid="0">
      <p:cViewPr varScale="1">
        <p:scale>
          <a:sx n="116" d="100"/>
          <a:sy n="116" d="100"/>
        </p:scale>
        <p:origin x="390" y="102"/>
      </p:cViewPr>
      <p:guideLst>
        <p:guide orient="horz" pos="2160"/>
        <p:guide pos="3840"/>
      </p:guideLst>
    </p:cSldViewPr>
  </p:slideViewPr>
  <p:outlineViewPr>
    <p:cViewPr>
      <p:scale>
        <a:sx n="33" d="100"/>
        <a:sy n="33" d="100"/>
      </p:scale>
      <p:origin x="252" y="322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DB4B816-AA7D-4A5C-97B8-588E2165DF7E}" type="datetimeFigureOut">
              <a:rPr lang="zh-CN" altLang="en-US"/>
              <a:pPr>
                <a:defRPr/>
              </a:pPr>
              <a:t>2022/3/24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972E02E-FD9F-4958-B178-46213259CBFC}" type="slidenum">
              <a:rPr lang="zh-CN" altLang="en-US"/>
              <a:pPr>
                <a:defRPr/>
              </a:pPr>
              <a:t>‹#›</a:t>
            </a:fld>
            <a:endParaRPr lang="zh-CN" altLang="en-US"/>
          </a:p>
        </p:txBody>
      </p:sp>
    </p:spTree>
    <p:extLst>
      <p:ext uri="{BB962C8B-B14F-4D97-AF65-F5344CB8AC3E}">
        <p14:creationId xmlns:p14="http://schemas.microsoft.com/office/powerpoint/2010/main" val="3804315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430E1AD-AF26-4B30-A9E8-FBC9F05CC2CD}" type="datetimeFigureOut">
              <a:rPr lang="zh-CN" altLang="en-US"/>
              <a:pPr>
                <a:defRPr/>
              </a:pPr>
              <a:t>2022/3/24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6DC2C0C-765A-42F8-946F-7B0282143EE2}"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101E17E-E103-4698-A165-9F4D2F9848FC}" type="datetimeFigureOut">
              <a:rPr lang="zh-CN" altLang="en-US"/>
              <a:pPr>
                <a:defRPr/>
              </a:pPr>
              <a:t>2022/3/24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6043309-9DFC-47A0-B647-E500877BBEA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B42426A-5830-48B5-8EAD-DFBCA304953D}" type="datetimeFigureOut">
              <a:rPr lang="zh-CN" altLang="en-US"/>
              <a:pPr>
                <a:defRPr/>
              </a:pPr>
              <a:t>2022/3/24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345D61E-542C-44DC-A990-740220BF9DD5}"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C354C420-3092-4914-BC2A-9EC22B24F8CE}" type="datetimeFigureOut">
              <a:rPr lang="zh-CN" altLang="en-US"/>
              <a:pPr>
                <a:defRPr/>
              </a:pPr>
              <a:t>2022/3/24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9F2399D-212A-4A61-AAE7-089CE8A94B43}"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D1CD953-7CF1-475E-B2CA-E44FEC87E530}" type="datetimeFigureOut">
              <a:rPr lang="zh-CN" altLang="en-US"/>
              <a:pPr>
                <a:defRPr/>
              </a:pPr>
              <a:t>2022/3/24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6CAA6C3-DA77-40CF-8DFB-99B904101FF6}"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3C05027-1A58-4E0E-9D7D-ADC89E7EF1CC}" type="datetimeFigureOut">
              <a:rPr lang="zh-CN" altLang="en-US"/>
              <a:pPr>
                <a:defRPr/>
              </a:pPr>
              <a:t>2022/3/24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72F4DDF-0AAB-4D20-9340-B3332A3DD8BE}"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C202AB46-B0DD-4C79-B5BD-C01EF4CC3692}" type="datetimeFigureOut">
              <a:rPr lang="zh-CN" altLang="en-US"/>
              <a:pPr>
                <a:defRPr/>
              </a:pPr>
              <a:t>2022/3/24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D594FBC-188E-48F7-BB44-9AB54E4750F6}"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13815BD-1928-49AE-A4F8-C9FD26AA32F9}" type="datetimeFigureOut">
              <a:rPr lang="zh-CN" altLang="en-US"/>
              <a:pPr>
                <a:defRPr/>
              </a:pPr>
              <a:t>2022/3/24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7210918-7D5F-42E8-AC68-BC7148F5E6D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61BFF4AC-41F3-4D26-8199-CAFA1EB4C88C}" type="datetimeFigureOut">
              <a:rPr lang="zh-CN" altLang="en-US"/>
              <a:pPr>
                <a:defRPr/>
              </a:pPr>
              <a:t>2022/3/24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A0EC8DE-C4E4-4029-B5DD-389A7CF5FC3F}"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F9DABD0-AA25-4AF3-9528-FB025D56B8BE}" type="datetimeFigureOut">
              <a:rPr lang="zh-CN" altLang="en-US"/>
              <a:pPr>
                <a:defRPr/>
              </a:pPr>
              <a:t>2022/3/24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5990ED2-B591-4DF1-8341-416A763C630A}"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F8A9189-B965-42B5-AB04-E6D3A613060F}" type="datetimeFigureOut">
              <a:rPr lang="zh-CN" altLang="en-US"/>
              <a:pPr>
                <a:defRPr/>
              </a:pPr>
              <a:t>2022/3/24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CF0AD0B-F587-4DB4-94C6-68DCC44B9CD8}"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35ADC23-9695-4656-AF3A-06C8B0DEF2A9}" type="datetimeFigureOut">
              <a:rPr lang="zh-CN" altLang="en-US"/>
              <a:pPr>
                <a:defRPr/>
              </a:pPr>
              <a:t>2022/3/24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AC96761-70A8-4C7F-9BB3-90CDD1F9DC15}" type="slidenum">
              <a:rPr lang="zh-CN" altLang="en-US"/>
              <a:pPr>
                <a:defRPr/>
              </a:pPr>
              <a:t>‹#›</a:t>
            </a:fld>
            <a:endParaRPr lang="zh-CN" altLang="en-US"/>
          </a:p>
        </p:txBody>
      </p:sp>
      <p:pic>
        <p:nvPicPr>
          <p:cNvPr id="1030" name="Picture 252"/>
          <p:cNvPicPr>
            <a:picLocks noChangeAspect="1" noChangeArrowheads="1"/>
          </p:cNvPicPr>
          <p:nvPr userDrawn="1"/>
        </p:nvPicPr>
        <p:blipFill>
          <a:blip r:embed="rId13"/>
          <a:srcRect/>
          <a:stretch>
            <a:fillRect/>
          </a:stretch>
        </p:blipFill>
        <p:spPr bwMode="auto">
          <a:xfrm>
            <a:off x="11156950" y="177800"/>
            <a:ext cx="893763" cy="455613"/>
          </a:xfrm>
          <a:prstGeom prst="rect">
            <a:avLst/>
          </a:prstGeom>
          <a:noFill/>
          <a:ln w="9525">
            <a:noFill/>
            <a:miter lim="800000"/>
            <a:headEnd/>
            <a:tailEnd/>
          </a:ln>
        </p:spPr>
      </p:pic>
      <p:cxnSp>
        <p:nvCxnSpPr>
          <p:cNvPr id="8" name="直接箭头连接符 7"/>
          <p:cNvCxnSpPr/>
          <p:nvPr userDrawn="1"/>
        </p:nvCxnSpPr>
        <p:spPr>
          <a:xfrm>
            <a:off x="268288" y="723900"/>
            <a:ext cx="10888662" cy="0"/>
          </a:xfrm>
          <a:prstGeom prst="straightConnector1">
            <a:avLst/>
          </a:prstGeom>
          <a:ln w="25400" cmpd="thickThin">
            <a:solidFill>
              <a:srgbClr val="005BAC"/>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矩形 7"/>
          <p:cNvSpPr>
            <a:spLocks noChangeArrowheads="1"/>
          </p:cNvSpPr>
          <p:nvPr userDrawn="1"/>
        </p:nvSpPr>
        <p:spPr bwMode="auto">
          <a:xfrm>
            <a:off x="271463" y="755650"/>
            <a:ext cx="1223962" cy="71438"/>
          </a:xfrm>
          <a:prstGeom prst="rect">
            <a:avLst/>
          </a:prstGeom>
          <a:solidFill>
            <a:srgbClr val="006699"/>
          </a:solidFill>
          <a:ln w="9525">
            <a:noFill/>
            <a:miter lim="800000"/>
            <a:headEnd/>
            <a:tailEnd/>
          </a:ln>
        </p:spPr>
        <p:txBody>
          <a:bodyPr anchor="ctr"/>
          <a:lstStyle/>
          <a:p>
            <a:pPr algn="ctr" fontAlgn="auto">
              <a:spcBef>
                <a:spcPts val="0"/>
              </a:spcBef>
              <a:spcAft>
                <a:spcPts val="0"/>
              </a:spcAft>
              <a:defRPr/>
            </a:pPr>
            <a:endParaRPr lang="zh-CN" altLang="zh-CN">
              <a:solidFill>
                <a:srgbClr val="FFFFFF"/>
              </a:solidFill>
              <a:latin typeface="微软雅黑" pitchFamily="34" charset="-122"/>
              <a:ea typeface="微软雅黑" pitchFamily="34" charset="-122"/>
              <a:sym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微软雅黑" panose="020B0503020204020204" pitchFamily="34" charset="-122"/>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defRPr>
      </a:lvl2pPr>
      <a:lvl3pPr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defRPr>
      </a:lvl3pPr>
      <a:lvl4pPr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defRPr>
      </a:lvl4pPr>
      <a:lvl5pPr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defRPr>
      </a:lvl5pPr>
      <a:lvl6pPr marL="4572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6pPr>
      <a:lvl7pPr marL="9144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7pPr>
      <a:lvl8pPr marL="13716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8pPr>
      <a:lvl9pPr marL="1828800" algn="l" rtl="0" fontAlgn="base">
        <a:lnSpc>
          <a:spcPct val="90000"/>
        </a:lnSpc>
        <a:spcBef>
          <a:spcPct val="0"/>
        </a:spcBef>
        <a:spcAft>
          <a:spcPct val="0"/>
        </a:spcAft>
        <a:defRPr sz="4400">
          <a:solidFill>
            <a:schemeClr val="tx1"/>
          </a:solidFill>
          <a:latin typeface="微软雅黑" pitchFamily="34" charset="-122"/>
          <a:ea typeface="微软雅黑" pitchFamily="34"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222500"/>
            <a:ext cx="12192000" cy="1482725"/>
          </a:xfrm>
          <a:prstGeom prst="rect">
            <a:avLst/>
          </a:prstGeom>
          <a:solidFill>
            <a:srgbClr val="005A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800" dirty="0">
                <a:solidFill>
                  <a:srgbClr val="FFFFFF"/>
                </a:solidFill>
                <a:latin typeface="微软雅黑" panose="020B0503020204020204" pitchFamily="34" charset="-122"/>
                <a:ea typeface="微软雅黑" panose="020B0503020204020204" pitchFamily="34" charset="-122"/>
                <a:cs typeface="隶书"/>
              </a:rPr>
              <a:t>Epos</a:t>
            </a:r>
            <a:r>
              <a:rPr lang="zh-CN" altLang="en-US" sz="4800" dirty="0">
                <a:solidFill>
                  <a:srgbClr val="FFFFFF"/>
                </a:solidFill>
                <a:latin typeface="微软雅黑" panose="020B0503020204020204" pitchFamily="34" charset="-122"/>
                <a:ea typeface="微软雅黑" panose="020B0503020204020204" pitchFamily="34" charset="-122"/>
                <a:cs typeface="隶书"/>
              </a:rPr>
              <a:t>系统</a:t>
            </a:r>
            <a:r>
              <a:rPr lang="en-US" altLang="zh-CN" sz="4800" dirty="0">
                <a:solidFill>
                  <a:srgbClr val="FFFFFF"/>
                </a:solidFill>
                <a:latin typeface="微软雅黑" panose="020B0503020204020204" pitchFamily="34" charset="-122"/>
                <a:ea typeface="微软雅黑" panose="020B0503020204020204" pitchFamily="34" charset="-122"/>
                <a:cs typeface="隶书"/>
              </a:rPr>
              <a:t>&amp;</a:t>
            </a:r>
            <a:r>
              <a:rPr lang="zh-CN" altLang="en-US" sz="4800" dirty="0">
                <a:solidFill>
                  <a:srgbClr val="FFFFFF"/>
                </a:solidFill>
                <a:latin typeface="微软雅黑" panose="020B0503020204020204" pitchFamily="34" charset="-122"/>
                <a:ea typeface="微软雅黑" panose="020B0503020204020204" pitchFamily="34" charset="-122"/>
                <a:cs typeface="隶书"/>
              </a:rPr>
              <a:t>简单</a:t>
            </a:r>
            <a:r>
              <a:rPr lang="en-US" altLang="zh-CN" sz="4800" dirty="0">
                <a:solidFill>
                  <a:srgbClr val="FFFFFF"/>
                </a:solidFill>
                <a:latin typeface="微软雅黑" panose="020B0503020204020204" pitchFamily="34" charset="-122"/>
                <a:ea typeface="微软雅黑" panose="020B0503020204020204" pitchFamily="34" charset="-122"/>
                <a:cs typeface="隶书"/>
              </a:rPr>
              <a:t>IT</a:t>
            </a:r>
            <a:r>
              <a:rPr lang="zh-CN" altLang="en-US" sz="4800" dirty="0">
                <a:solidFill>
                  <a:srgbClr val="FFFFFF"/>
                </a:solidFill>
                <a:latin typeface="微软雅黑" panose="020B0503020204020204" pitchFamily="34" charset="-122"/>
                <a:ea typeface="微软雅黑" panose="020B0503020204020204" pitchFamily="34" charset="-122"/>
                <a:cs typeface="隶书"/>
              </a:rPr>
              <a:t>问题培训</a:t>
            </a:r>
          </a:p>
        </p:txBody>
      </p:sp>
      <p:sp>
        <p:nvSpPr>
          <p:cNvPr id="3" name="文本框 2"/>
          <p:cNvSpPr txBox="1"/>
          <p:nvPr/>
        </p:nvSpPr>
        <p:spPr>
          <a:xfrm>
            <a:off x="11082713" y="6361378"/>
            <a:ext cx="914033" cy="369332"/>
          </a:xfrm>
          <a:prstGeom prst="rect">
            <a:avLst/>
          </a:prstGeom>
          <a:noFill/>
        </p:spPr>
        <p:txBody>
          <a:bodyPr wrap="none" rtlCol="0">
            <a:spAutoFit/>
          </a:bodyPr>
          <a:lstStyle/>
          <a:p>
            <a:r>
              <a:rPr lang="en-US" altLang="zh-CN" dirty="0">
                <a:solidFill>
                  <a:srgbClr val="005BAC"/>
                </a:solidFill>
                <a:latin typeface="微软雅黑" pitchFamily="34" charset="-122"/>
                <a:ea typeface="微软雅黑" pitchFamily="34" charset="-122"/>
              </a:rPr>
              <a:t>2017.4</a:t>
            </a:r>
            <a:endParaRPr lang="zh-CN" altLang="en-US" dirty="0">
              <a:solidFill>
                <a:srgbClr val="005BAC"/>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295422" y="906011"/>
            <a:ext cx="7039106" cy="369332"/>
          </a:xfrm>
          <a:prstGeom prst="rect">
            <a:avLst/>
          </a:prstGeom>
          <a:noFill/>
        </p:spPr>
        <p:txBody>
          <a:bodyPr wrap="none" rtlCol="0">
            <a:spAutoFit/>
          </a:bodyPr>
          <a:lstStyle/>
          <a:p>
            <a:r>
              <a:rPr lang="en-US" altLang="zh-CN" b="1" dirty="0"/>
              <a:t>1.4.</a:t>
            </a:r>
            <a:r>
              <a:rPr lang="zh-CN" altLang="en-US" b="1" dirty="0"/>
              <a:t>价格覆盖</a:t>
            </a:r>
            <a:r>
              <a:rPr lang="zh-CN" altLang="en-US" dirty="0">
                <a:solidFill>
                  <a:srgbClr val="FF0000"/>
                </a:solidFill>
              </a:rPr>
              <a:t>扫描或输入商品，点击价格覆盖按钮</a:t>
            </a:r>
            <a:r>
              <a:rPr lang="zh-CN" altLang="en-US" dirty="0"/>
              <a:t>，将显示以下界面</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33" y="1275343"/>
            <a:ext cx="7734747" cy="5335182"/>
          </a:xfrm>
          <a:prstGeom prst="rect">
            <a:avLst/>
          </a:prstGeom>
        </p:spPr>
      </p:pic>
      <p:sp>
        <p:nvSpPr>
          <p:cNvPr id="5" name="TextBox 4"/>
          <p:cNvSpPr txBox="1"/>
          <p:nvPr/>
        </p:nvSpPr>
        <p:spPr>
          <a:xfrm>
            <a:off x="8159243" y="1275343"/>
            <a:ext cx="3953022" cy="2862322"/>
          </a:xfrm>
          <a:prstGeom prst="rect">
            <a:avLst/>
          </a:prstGeom>
          <a:noFill/>
          <a:ln w="25400">
            <a:solidFill>
              <a:schemeClr val="accent1"/>
            </a:solidFill>
          </a:ln>
        </p:spPr>
        <p:txBody>
          <a:bodyPr wrap="square" rtlCol="0">
            <a:spAutoFit/>
          </a:bodyPr>
          <a:lstStyle/>
          <a:p>
            <a:r>
              <a:rPr lang="zh-CN" altLang="en-US" dirty="0"/>
              <a:t>从原因列表选择变价原因，</a:t>
            </a:r>
            <a:r>
              <a:rPr lang="zh-CN" altLang="en-US" dirty="0">
                <a:solidFill>
                  <a:srgbClr val="0070C0"/>
                </a:solidFill>
              </a:rPr>
              <a:t>在单价框</a:t>
            </a:r>
            <a:endParaRPr lang="en-US" altLang="zh-CN" dirty="0">
              <a:solidFill>
                <a:srgbClr val="0070C0"/>
              </a:solidFill>
            </a:endParaRPr>
          </a:p>
          <a:p>
            <a:r>
              <a:rPr lang="zh-CN" altLang="en-US" dirty="0">
                <a:solidFill>
                  <a:srgbClr val="0070C0"/>
                </a:solidFill>
              </a:rPr>
              <a:t>中输入新单价。金额总计会根据单价</a:t>
            </a:r>
            <a:endParaRPr lang="en-US" altLang="zh-CN" dirty="0">
              <a:solidFill>
                <a:srgbClr val="0070C0"/>
              </a:solidFill>
            </a:endParaRPr>
          </a:p>
          <a:p>
            <a:r>
              <a:rPr lang="zh-CN" altLang="en-US" dirty="0">
                <a:solidFill>
                  <a:srgbClr val="0070C0"/>
                </a:solidFill>
              </a:rPr>
              <a:t>和数量自动计算。点击应用按钮，此</a:t>
            </a:r>
            <a:endParaRPr lang="en-US" altLang="zh-CN" dirty="0">
              <a:solidFill>
                <a:srgbClr val="0070C0"/>
              </a:solidFill>
            </a:endParaRPr>
          </a:p>
          <a:p>
            <a:r>
              <a:rPr lang="zh-CN" altLang="en-US" dirty="0">
                <a:solidFill>
                  <a:srgbClr val="0070C0"/>
                </a:solidFill>
              </a:rPr>
              <a:t>时变价商品以深蓝色显示，并显示新</a:t>
            </a:r>
            <a:endParaRPr lang="en-US" altLang="zh-CN" dirty="0">
              <a:solidFill>
                <a:srgbClr val="0070C0"/>
              </a:solidFill>
            </a:endParaRPr>
          </a:p>
          <a:p>
            <a:r>
              <a:rPr lang="zh-CN" altLang="en-US" dirty="0">
                <a:solidFill>
                  <a:srgbClr val="0070C0"/>
                </a:solidFill>
              </a:rPr>
              <a:t>价格。</a:t>
            </a:r>
          </a:p>
          <a:p>
            <a:endParaRPr lang="zh-CN" altLang="en-US" dirty="0"/>
          </a:p>
          <a:p>
            <a:r>
              <a:rPr lang="zh-CN" altLang="en-US" dirty="0">
                <a:solidFill>
                  <a:srgbClr val="FF0000"/>
                </a:solidFill>
              </a:rPr>
              <a:t>由于公司直营门店较都是分公司进行商</a:t>
            </a:r>
            <a:endParaRPr lang="en-US" altLang="zh-CN" dirty="0">
              <a:solidFill>
                <a:srgbClr val="FF0000"/>
              </a:solidFill>
            </a:endParaRPr>
          </a:p>
          <a:p>
            <a:r>
              <a:rPr lang="zh-CN" altLang="en-US" dirty="0">
                <a:solidFill>
                  <a:srgbClr val="FF0000"/>
                </a:solidFill>
              </a:rPr>
              <a:t>品促销</a:t>
            </a:r>
            <a:r>
              <a:rPr lang="en-US" altLang="zh-CN" dirty="0">
                <a:solidFill>
                  <a:srgbClr val="FF0000"/>
                </a:solidFill>
              </a:rPr>
              <a:t>,</a:t>
            </a:r>
            <a:r>
              <a:rPr lang="zh-CN" altLang="en-US" dirty="0">
                <a:solidFill>
                  <a:srgbClr val="FF0000"/>
                </a:solidFill>
              </a:rPr>
              <a:t>所以我</a:t>
            </a:r>
            <a:endParaRPr lang="en-US" altLang="zh-CN" dirty="0">
              <a:solidFill>
                <a:srgbClr val="FF0000"/>
              </a:solidFill>
            </a:endParaRPr>
          </a:p>
          <a:p>
            <a:r>
              <a:rPr lang="zh-CN" altLang="en-US" dirty="0">
                <a:solidFill>
                  <a:srgbClr val="FF0000"/>
                </a:solidFill>
              </a:rPr>
              <a:t>们都把价格覆盖权限给屏蔽掉了</a:t>
            </a:r>
            <a:r>
              <a:rPr lang="en-US" altLang="zh-CN" dirty="0">
                <a:solidFill>
                  <a:srgbClr val="FF0000"/>
                </a:solidFill>
              </a:rPr>
              <a:t>.</a:t>
            </a:r>
          </a:p>
        </p:txBody>
      </p:sp>
    </p:spTree>
    <p:extLst>
      <p:ext uri="{BB962C8B-B14F-4D97-AF65-F5344CB8AC3E}">
        <p14:creationId xmlns:p14="http://schemas.microsoft.com/office/powerpoint/2010/main" val="1441388817"/>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295422" y="822121"/>
            <a:ext cx="5724644" cy="923330"/>
          </a:xfrm>
          <a:prstGeom prst="rect">
            <a:avLst/>
          </a:prstGeom>
          <a:noFill/>
        </p:spPr>
        <p:txBody>
          <a:bodyPr wrap="none" rtlCol="0">
            <a:spAutoFit/>
          </a:bodyPr>
          <a:lstStyle/>
          <a:p>
            <a:r>
              <a:rPr lang="en-US" altLang="zh-CN" b="1" dirty="0"/>
              <a:t>1.5.</a:t>
            </a:r>
            <a:r>
              <a:rPr lang="zh-CN" altLang="en-US" b="1" dirty="0"/>
              <a:t>恢复原价</a:t>
            </a:r>
            <a:endParaRPr lang="en-US" altLang="zh-CN" b="1" dirty="0"/>
          </a:p>
          <a:p>
            <a:r>
              <a:rPr lang="zh-CN" altLang="en-US" dirty="0">
                <a:solidFill>
                  <a:srgbClr val="FF0000"/>
                </a:solidFill>
              </a:rPr>
              <a:t>扫描或输入商品，点击恢复原价按钮</a:t>
            </a:r>
            <a:r>
              <a:rPr lang="zh-CN" altLang="en-US" dirty="0"/>
              <a:t>，将显示以下界面</a:t>
            </a:r>
          </a:p>
          <a:p>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964" y="1413284"/>
            <a:ext cx="5342036" cy="4517733"/>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22" y="1413284"/>
            <a:ext cx="6407099" cy="4517732"/>
          </a:xfrm>
          <a:prstGeom prst="rect">
            <a:avLst/>
          </a:prstGeom>
        </p:spPr>
      </p:pic>
    </p:spTree>
    <p:extLst>
      <p:ext uri="{BB962C8B-B14F-4D97-AF65-F5344CB8AC3E}">
        <p14:creationId xmlns:p14="http://schemas.microsoft.com/office/powerpoint/2010/main" val="1542097707"/>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295422" y="796954"/>
            <a:ext cx="8956298" cy="923330"/>
          </a:xfrm>
          <a:prstGeom prst="rect">
            <a:avLst/>
          </a:prstGeom>
          <a:noFill/>
        </p:spPr>
        <p:txBody>
          <a:bodyPr wrap="none" rtlCol="0">
            <a:spAutoFit/>
          </a:bodyPr>
          <a:lstStyle/>
          <a:p>
            <a:r>
              <a:rPr lang="en-US" altLang="zh-CN" b="1" dirty="0"/>
              <a:t>1.6.</a:t>
            </a:r>
            <a:r>
              <a:rPr lang="zh-CN" altLang="en-US" b="1" dirty="0"/>
              <a:t>销售备注</a:t>
            </a:r>
            <a:endParaRPr lang="en-US" altLang="zh-CN" b="1" dirty="0"/>
          </a:p>
          <a:p>
            <a:r>
              <a:rPr lang="zh-CN" altLang="en-US" dirty="0"/>
              <a:t>可对销售的商品添加你需要的备注信息，选择任一商品点击备注按钮，将显示以下界面</a:t>
            </a:r>
          </a:p>
          <a:p>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59" y="1452641"/>
            <a:ext cx="8154715" cy="5032825"/>
          </a:xfrm>
          <a:prstGeom prst="rect">
            <a:avLst/>
          </a:prstGeom>
        </p:spPr>
      </p:pic>
      <p:sp>
        <p:nvSpPr>
          <p:cNvPr id="5" name="TextBox 4"/>
          <p:cNvSpPr txBox="1"/>
          <p:nvPr/>
        </p:nvSpPr>
        <p:spPr>
          <a:xfrm>
            <a:off x="8487950" y="1988191"/>
            <a:ext cx="3877985" cy="646331"/>
          </a:xfrm>
          <a:prstGeom prst="rect">
            <a:avLst/>
          </a:prstGeom>
          <a:noFill/>
        </p:spPr>
        <p:txBody>
          <a:bodyPr wrap="none" rtlCol="0">
            <a:spAutoFit/>
          </a:bodyPr>
          <a:lstStyle/>
          <a:p>
            <a:r>
              <a:rPr lang="zh-CN" altLang="en-US" dirty="0">
                <a:solidFill>
                  <a:srgbClr val="FF0000"/>
                </a:solidFill>
              </a:rPr>
              <a:t>重新选择编辑后的备注，可对备注进</a:t>
            </a:r>
            <a:endParaRPr lang="en-US" altLang="zh-CN" dirty="0">
              <a:solidFill>
                <a:srgbClr val="FF0000"/>
              </a:solidFill>
            </a:endParaRPr>
          </a:p>
          <a:p>
            <a:r>
              <a:rPr lang="zh-CN" altLang="en-US" dirty="0">
                <a:solidFill>
                  <a:srgbClr val="FF0000"/>
                </a:solidFill>
              </a:rPr>
              <a:t>行修改或删除操作</a:t>
            </a:r>
          </a:p>
        </p:txBody>
      </p:sp>
    </p:spTree>
    <p:extLst>
      <p:ext uri="{BB962C8B-B14F-4D97-AF65-F5344CB8AC3E}">
        <p14:creationId xmlns:p14="http://schemas.microsoft.com/office/powerpoint/2010/main" val="2144708663"/>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295422" y="830402"/>
            <a:ext cx="12038873" cy="1200329"/>
          </a:xfrm>
          <a:prstGeom prst="rect">
            <a:avLst/>
          </a:prstGeom>
          <a:noFill/>
        </p:spPr>
        <p:txBody>
          <a:bodyPr wrap="none" rtlCol="0">
            <a:spAutoFit/>
          </a:bodyPr>
          <a:lstStyle/>
          <a:p>
            <a:r>
              <a:rPr lang="en-US" altLang="zh-CN" b="1" dirty="0"/>
              <a:t>1.7.</a:t>
            </a:r>
            <a:r>
              <a:rPr lang="zh-CN" altLang="en-US" b="1" dirty="0"/>
              <a:t>销售作废</a:t>
            </a:r>
            <a:endParaRPr lang="en-US" altLang="zh-CN" b="1" dirty="0"/>
          </a:p>
          <a:p>
            <a:r>
              <a:rPr lang="zh-CN" altLang="en-US" dirty="0"/>
              <a:t>当</a:t>
            </a:r>
            <a:r>
              <a:rPr lang="zh-CN" altLang="en-US" dirty="0">
                <a:solidFill>
                  <a:srgbClr val="FF0000"/>
                </a:solidFill>
              </a:rPr>
              <a:t>小票中的某款商品选择要作废的商品</a:t>
            </a:r>
            <a:r>
              <a:rPr lang="zh-CN" altLang="en-US" dirty="0"/>
              <a:t>，点击如下图所示有红色方框的作废按钮，被作废的商品以红色显示，总计金</a:t>
            </a:r>
            <a:endParaRPr lang="en-US" altLang="zh-CN" dirty="0"/>
          </a:p>
          <a:p>
            <a:r>
              <a:rPr lang="zh-CN" altLang="en-US" dirty="0"/>
              <a:t>额将自动重新计算</a:t>
            </a:r>
          </a:p>
          <a:p>
            <a:endParaRPr lang="zh-CN" altLang="en-US" b="1"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752738"/>
            <a:ext cx="6398993" cy="4136604"/>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138" y="1752738"/>
            <a:ext cx="5438862" cy="4136604"/>
          </a:xfrm>
          <a:prstGeom prst="rect">
            <a:avLst/>
          </a:prstGeom>
        </p:spPr>
      </p:pic>
      <p:sp>
        <p:nvSpPr>
          <p:cNvPr id="6" name="TextBox 5"/>
          <p:cNvSpPr txBox="1"/>
          <p:nvPr/>
        </p:nvSpPr>
        <p:spPr>
          <a:xfrm>
            <a:off x="370716" y="5889342"/>
            <a:ext cx="11684263" cy="923330"/>
          </a:xfrm>
          <a:prstGeom prst="rect">
            <a:avLst/>
          </a:prstGeom>
          <a:noFill/>
          <a:ln w="25400">
            <a:solidFill>
              <a:schemeClr val="accent1"/>
            </a:solidFill>
          </a:ln>
        </p:spPr>
        <p:txBody>
          <a:bodyPr wrap="square" rtlCol="0">
            <a:spAutoFit/>
          </a:bodyPr>
          <a:lstStyle/>
          <a:p>
            <a:r>
              <a:rPr lang="zh-CN" altLang="en-US" dirty="0"/>
              <a:t>作废后商品标识为红色</a:t>
            </a:r>
          </a:p>
          <a:p>
            <a:r>
              <a:rPr lang="zh-CN" altLang="en-US" dirty="0"/>
              <a:t>选择</a:t>
            </a:r>
            <a:r>
              <a:rPr lang="zh-CN" altLang="en-US" dirty="0">
                <a:solidFill>
                  <a:srgbClr val="FF0000"/>
                </a:solidFill>
              </a:rPr>
              <a:t>已作废的商品，点击作废按钮可取消作废操作</a:t>
            </a:r>
            <a:r>
              <a:rPr lang="zh-CN" altLang="en-US" dirty="0"/>
              <a:t>，相关商品行颜色将还原。  当主界面商品都是作废状态，点机小计按钮，系统将提示是否确认作废交易。</a:t>
            </a:r>
          </a:p>
        </p:txBody>
      </p:sp>
    </p:spTree>
    <p:extLst>
      <p:ext uri="{BB962C8B-B14F-4D97-AF65-F5344CB8AC3E}">
        <p14:creationId xmlns:p14="http://schemas.microsoft.com/office/powerpoint/2010/main" val="1526410309"/>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288839" y="805343"/>
            <a:ext cx="10802957" cy="646331"/>
          </a:xfrm>
          <a:prstGeom prst="rect">
            <a:avLst/>
          </a:prstGeom>
          <a:noFill/>
        </p:spPr>
        <p:txBody>
          <a:bodyPr wrap="none" rtlCol="0">
            <a:spAutoFit/>
          </a:bodyPr>
          <a:lstStyle/>
          <a:p>
            <a:r>
              <a:rPr lang="en-US" altLang="zh-CN" b="1" dirty="0"/>
              <a:t>1.8.</a:t>
            </a:r>
            <a:r>
              <a:rPr lang="zh-CN" altLang="en-US" b="1" dirty="0"/>
              <a:t>付款</a:t>
            </a:r>
            <a:endParaRPr lang="en-US" altLang="zh-CN" b="1" dirty="0"/>
          </a:p>
          <a:p>
            <a:r>
              <a:rPr lang="zh-CN" altLang="en-US" dirty="0"/>
              <a:t>在付款别模式下也可以像在收银界面下进行</a:t>
            </a:r>
            <a:r>
              <a:rPr lang="zh-CN" altLang="en-US" dirty="0">
                <a:solidFill>
                  <a:srgbClr val="FF0000"/>
                </a:solidFill>
              </a:rPr>
              <a:t>作废、挂起</a:t>
            </a:r>
            <a:r>
              <a:rPr lang="zh-CN" altLang="en-US" dirty="0"/>
              <a:t>操作等操作。区别是该操作将应用到整笔交易中。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15" y="1451674"/>
            <a:ext cx="10058400" cy="5229183"/>
          </a:xfrm>
          <a:prstGeom prst="rect">
            <a:avLst/>
          </a:prstGeom>
        </p:spPr>
      </p:pic>
    </p:spTree>
    <p:extLst>
      <p:ext uri="{BB962C8B-B14F-4D97-AF65-F5344CB8AC3E}">
        <p14:creationId xmlns:p14="http://schemas.microsoft.com/office/powerpoint/2010/main" val="1357337723"/>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295421" y="806631"/>
            <a:ext cx="11784725" cy="1200329"/>
          </a:xfrm>
          <a:prstGeom prst="rect">
            <a:avLst/>
          </a:prstGeom>
          <a:noFill/>
        </p:spPr>
        <p:txBody>
          <a:bodyPr wrap="square" rtlCol="0">
            <a:spAutoFit/>
          </a:bodyPr>
          <a:lstStyle/>
          <a:p>
            <a:r>
              <a:rPr lang="en-US" altLang="zh-CN" b="1" dirty="0"/>
              <a:t>2.1.</a:t>
            </a:r>
            <a:r>
              <a:rPr lang="zh-CN" altLang="en-US" b="1" dirty="0"/>
              <a:t>门店罗盘</a:t>
            </a:r>
            <a:endParaRPr lang="en-US" altLang="zh-CN" b="1" dirty="0"/>
          </a:p>
          <a:p>
            <a:r>
              <a:rPr lang="zh-CN" altLang="en-US" dirty="0"/>
              <a:t>进入</a:t>
            </a:r>
            <a:r>
              <a:rPr lang="zh-CN" altLang="en-US" dirty="0">
                <a:solidFill>
                  <a:srgbClr val="FF0000"/>
                </a:solidFill>
              </a:rPr>
              <a:t>管理</a:t>
            </a:r>
            <a:r>
              <a:rPr lang="en-US" altLang="zh-CN" dirty="0"/>
              <a:t>,</a:t>
            </a:r>
            <a:r>
              <a:rPr lang="zh-CN" altLang="en-US" dirty="0"/>
              <a:t>点击进入</a:t>
            </a:r>
            <a:r>
              <a:rPr lang="zh-CN" altLang="en-US" dirty="0">
                <a:solidFill>
                  <a:srgbClr val="FF0000"/>
                </a:solidFill>
              </a:rPr>
              <a:t>门店罗盘</a:t>
            </a:r>
            <a:r>
              <a:rPr lang="en-US" altLang="zh-CN" dirty="0"/>
              <a:t>,</a:t>
            </a:r>
            <a:r>
              <a:rPr lang="zh-CN" altLang="en-US" dirty="0"/>
              <a:t>在此处可以查看到</a:t>
            </a:r>
            <a:r>
              <a:rPr lang="zh-CN" altLang="en-US" dirty="0">
                <a:solidFill>
                  <a:srgbClr val="FF0000"/>
                </a:solidFill>
              </a:rPr>
              <a:t>门店销售数据的传输信息、以及显示门店之间调拨还未确认的调拨单据、仓库发货信息</a:t>
            </a:r>
            <a:r>
              <a:rPr lang="zh-CN" altLang="en-US" dirty="0"/>
              <a:t>。如下图</a:t>
            </a:r>
          </a:p>
          <a:p>
            <a:endParaRPr lang="zh-CN" altLang="en-US" b="1"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53" y="1700326"/>
            <a:ext cx="6415771" cy="3968168"/>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192" y="1700326"/>
            <a:ext cx="5480807" cy="3968168"/>
          </a:xfrm>
          <a:prstGeom prst="rect">
            <a:avLst/>
          </a:prstGeom>
        </p:spPr>
      </p:pic>
      <p:sp>
        <p:nvSpPr>
          <p:cNvPr id="6" name="TextBox 5"/>
          <p:cNvSpPr txBox="1"/>
          <p:nvPr/>
        </p:nvSpPr>
        <p:spPr>
          <a:xfrm>
            <a:off x="194753" y="5763236"/>
            <a:ext cx="11885393" cy="646331"/>
          </a:xfrm>
          <a:prstGeom prst="rect">
            <a:avLst/>
          </a:prstGeom>
          <a:noFill/>
          <a:ln w="25400">
            <a:solidFill>
              <a:schemeClr val="accent1"/>
            </a:solidFill>
          </a:ln>
        </p:spPr>
        <p:txBody>
          <a:bodyPr wrap="square" rtlCol="0">
            <a:spAutoFit/>
          </a:bodyPr>
          <a:lstStyle/>
          <a:p>
            <a:r>
              <a:rPr lang="zh-CN" altLang="en-US" b="1" dirty="0"/>
              <a:t>注意：</a:t>
            </a:r>
            <a:r>
              <a:rPr lang="zh-CN" altLang="en-US" dirty="0">
                <a:solidFill>
                  <a:srgbClr val="FF0000"/>
                </a:solidFill>
              </a:rPr>
              <a:t>门店做的调拨单做完确认后，应该习惯性点开门店工具单据那里点上传，门店罗盘那里就会看到调拨信息，当然，不去做这一步系统也会半个小时候自动上传。</a:t>
            </a:r>
          </a:p>
        </p:txBody>
      </p:sp>
    </p:spTree>
    <p:extLst>
      <p:ext uri="{BB962C8B-B14F-4D97-AF65-F5344CB8AC3E}">
        <p14:creationId xmlns:p14="http://schemas.microsoft.com/office/powerpoint/2010/main" val="1508212110"/>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295422" y="805343"/>
            <a:ext cx="11625334" cy="1200329"/>
          </a:xfrm>
          <a:prstGeom prst="rect">
            <a:avLst/>
          </a:prstGeom>
          <a:noFill/>
        </p:spPr>
        <p:txBody>
          <a:bodyPr wrap="square" rtlCol="0">
            <a:spAutoFit/>
          </a:bodyPr>
          <a:lstStyle/>
          <a:p>
            <a:r>
              <a:rPr lang="en-US" altLang="zh-CN" b="1" dirty="0"/>
              <a:t>2.2.</a:t>
            </a:r>
            <a:r>
              <a:rPr lang="zh-CN" altLang="en-US" b="1" dirty="0"/>
              <a:t>调拨确认</a:t>
            </a:r>
            <a:endParaRPr lang="en-US" altLang="zh-CN" b="1" dirty="0"/>
          </a:p>
          <a:p>
            <a:r>
              <a:rPr lang="zh-CN" altLang="en-US" dirty="0"/>
              <a:t>进入管理</a:t>
            </a:r>
            <a:r>
              <a:rPr lang="en-US" altLang="zh-CN" dirty="0"/>
              <a:t>,</a:t>
            </a:r>
            <a:r>
              <a:rPr lang="zh-CN" altLang="en-US" dirty="0"/>
              <a:t>点击进入调拨确认</a:t>
            </a:r>
            <a:r>
              <a:rPr lang="en-US" altLang="zh-CN" dirty="0"/>
              <a:t>,</a:t>
            </a:r>
            <a:r>
              <a:rPr lang="zh-CN" altLang="en-US" dirty="0"/>
              <a:t>在此处可以对</a:t>
            </a:r>
            <a:r>
              <a:rPr lang="zh-CN" altLang="en-US" dirty="0">
                <a:solidFill>
                  <a:srgbClr val="FF0000"/>
                </a:solidFill>
              </a:rPr>
              <a:t>仓库→门店之间、门店→门店之间产生的调拨单据</a:t>
            </a:r>
            <a:r>
              <a:rPr lang="zh-CN" altLang="en-US" dirty="0"/>
              <a:t>进行确认操作。点击明细查询，查看调拨明细项目：</a:t>
            </a:r>
          </a:p>
          <a:p>
            <a:endParaRPr lang="zh-CN" altLang="en-US" b="1"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702281"/>
            <a:ext cx="6225633" cy="380968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747" y="1702281"/>
            <a:ext cx="5598253" cy="3809685"/>
          </a:xfrm>
          <a:prstGeom prst="rect">
            <a:avLst/>
          </a:prstGeom>
        </p:spPr>
      </p:pic>
      <p:sp>
        <p:nvSpPr>
          <p:cNvPr id="6" name="TextBox 5"/>
          <p:cNvSpPr txBox="1"/>
          <p:nvPr/>
        </p:nvSpPr>
        <p:spPr>
          <a:xfrm>
            <a:off x="295422" y="5511966"/>
            <a:ext cx="11265383" cy="1384995"/>
          </a:xfrm>
          <a:prstGeom prst="rect">
            <a:avLst/>
          </a:prstGeom>
          <a:noFill/>
          <a:ln w="25400">
            <a:solidFill>
              <a:schemeClr val="accent1"/>
            </a:solidFill>
          </a:ln>
        </p:spPr>
        <p:txBody>
          <a:bodyPr wrap="square" rtlCol="0">
            <a:spAutoFit/>
          </a:bodyPr>
          <a:lstStyle/>
          <a:p>
            <a:r>
              <a:rPr lang="zh-CN" altLang="en-US" sz="1400" dirty="0"/>
              <a:t>根据收到的</a:t>
            </a:r>
            <a:r>
              <a:rPr lang="zh-CN" altLang="en-US" sz="1400" dirty="0">
                <a:solidFill>
                  <a:srgbClr val="FF0000"/>
                </a:solidFill>
              </a:rPr>
              <a:t>实际货品数量</a:t>
            </a:r>
            <a:r>
              <a:rPr lang="zh-CN" altLang="en-US" sz="1400" dirty="0"/>
              <a:t>对比图中</a:t>
            </a:r>
            <a:r>
              <a:rPr lang="zh-CN" altLang="en-US" sz="1400" dirty="0">
                <a:solidFill>
                  <a:srgbClr val="FF0000"/>
                </a:solidFill>
              </a:rPr>
              <a:t>实收数量</a:t>
            </a:r>
            <a:r>
              <a:rPr lang="zh-CN" altLang="en-US" sz="1400" dirty="0"/>
              <a:t>栏处，若存在到货差异，则不确认单据或者和发</a:t>
            </a:r>
          </a:p>
          <a:p>
            <a:r>
              <a:rPr lang="zh-CN" altLang="en-US" sz="1400" dirty="0"/>
              <a:t>货方协商处理办法，到货差异主要如下</a:t>
            </a:r>
          </a:p>
          <a:p>
            <a:r>
              <a:rPr lang="zh-CN" altLang="en-US" sz="1400" b="1" dirty="0"/>
              <a:t>①、 </a:t>
            </a:r>
            <a:r>
              <a:rPr lang="zh-CN" altLang="en-US" sz="1400" dirty="0">
                <a:solidFill>
                  <a:srgbClr val="FF0000"/>
                </a:solidFill>
              </a:rPr>
              <a:t>到货数量差异</a:t>
            </a:r>
            <a:r>
              <a:rPr lang="en-US" altLang="zh-CN" sz="1400" dirty="0">
                <a:solidFill>
                  <a:srgbClr val="FF0000"/>
                </a:solidFill>
              </a:rPr>
              <a:t>---</a:t>
            </a:r>
          </a:p>
          <a:p>
            <a:r>
              <a:rPr lang="zh-CN" altLang="en-US" sz="1400" b="1" dirty="0"/>
              <a:t>②、 </a:t>
            </a:r>
            <a:r>
              <a:rPr lang="zh-CN" altLang="en-US" sz="1400" dirty="0">
                <a:solidFill>
                  <a:srgbClr val="FF0000"/>
                </a:solidFill>
              </a:rPr>
              <a:t>到货窜款窜号</a:t>
            </a:r>
            <a:r>
              <a:rPr lang="en-US" altLang="zh-CN" sz="1400" dirty="0">
                <a:solidFill>
                  <a:srgbClr val="FF0000"/>
                </a:solidFill>
              </a:rPr>
              <a:t>---</a:t>
            </a:r>
          </a:p>
          <a:p>
            <a:r>
              <a:rPr lang="zh-CN" altLang="en-US" sz="1400" b="1" dirty="0"/>
              <a:t>③、 </a:t>
            </a:r>
            <a:r>
              <a:rPr lang="zh-CN" altLang="en-US" sz="1400" dirty="0">
                <a:solidFill>
                  <a:srgbClr val="FF0000"/>
                </a:solidFill>
              </a:rPr>
              <a:t>到货原残差异</a:t>
            </a:r>
            <a:r>
              <a:rPr lang="en-US" altLang="zh-CN" sz="1400" dirty="0">
                <a:solidFill>
                  <a:srgbClr val="FF0000"/>
                </a:solidFill>
              </a:rPr>
              <a:t>---</a:t>
            </a:r>
          </a:p>
          <a:p>
            <a:r>
              <a:rPr lang="zh-CN" altLang="en-US" sz="1400" dirty="0"/>
              <a:t>无差异点击确认，即调拨单确认完毕，此时单据会触发传输机制把单据上传到服务端。</a:t>
            </a:r>
          </a:p>
        </p:txBody>
      </p:sp>
    </p:spTree>
    <p:extLst>
      <p:ext uri="{BB962C8B-B14F-4D97-AF65-F5344CB8AC3E}">
        <p14:creationId xmlns:p14="http://schemas.microsoft.com/office/powerpoint/2010/main" val="3526021824"/>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295422" y="838899"/>
            <a:ext cx="11491110" cy="1200329"/>
          </a:xfrm>
          <a:prstGeom prst="rect">
            <a:avLst/>
          </a:prstGeom>
          <a:noFill/>
        </p:spPr>
        <p:txBody>
          <a:bodyPr wrap="square" rtlCol="0">
            <a:spAutoFit/>
          </a:bodyPr>
          <a:lstStyle/>
          <a:p>
            <a:r>
              <a:rPr lang="en-US" altLang="zh-CN" b="1" dirty="0"/>
              <a:t>2.3.</a:t>
            </a:r>
            <a:r>
              <a:rPr lang="zh-CN" altLang="en-US" b="1" dirty="0"/>
              <a:t>门店调出</a:t>
            </a:r>
            <a:endParaRPr lang="en-US" altLang="zh-CN" b="1" dirty="0"/>
          </a:p>
          <a:p>
            <a:r>
              <a:rPr lang="zh-CN" altLang="en-US" dirty="0"/>
              <a:t>进入</a:t>
            </a:r>
            <a:r>
              <a:rPr lang="zh-CN" altLang="en-US" dirty="0">
                <a:solidFill>
                  <a:srgbClr val="FF0000"/>
                </a:solidFill>
              </a:rPr>
              <a:t>管理</a:t>
            </a:r>
            <a:r>
              <a:rPr lang="en-US" altLang="zh-CN" dirty="0"/>
              <a:t>,</a:t>
            </a:r>
            <a:r>
              <a:rPr lang="zh-CN" altLang="en-US" dirty="0"/>
              <a:t>点击进入</a:t>
            </a:r>
            <a:r>
              <a:rPr lang="zh-CN" altLang="en-US" dirty="0">
                <a:solidFill>
                  <a:srgbClr val="FF0000"/>
                </a:solidFill>
              </a:rPr>
              <a:t>门店调出</a:t>
            </a:r>
            <a:r>
              <a:rPr lang="en-US" altLang="zh-CN" dirty="0"/>
              <a:t>,</a:t>
            </a:r>
            <a:r>
              <a:rPr lang="zh-CN" altLang="en-US" dirty="0"/>
              <a:t>在此处可以</a:t>
            </a:r>
            <a:r>
              <a:rPr lang="zh-CN" altLang="en-US" dirty="0">
                <a:solidFill>
                  <a:srgbClr val="FF0000"/>
                </a:solidFill>
              </a:rPr>
              <a:t>查询已做的调拨单、导出调拨单据明细</a:t>
            </a:r>
            <a:r>
              <a:rPr lang="zh-CN" altLang="en-US" dirty="0"/>
              <a:t>以及</a:t>
            </a:r>
            <a:r>
              <a:rPr lang="zh-CN" altLang="en-US" dirty="0">
                <a:solidFill>
                  <a:srgbClr val="FF0000"/>
                </a:solidFill>
              </a:rPr>
              <a:t>制作门店之间的调拨或者商品给的调拨通知单</a:t>
            </a:r>
            <a:r>
              <a:rPr lang="zh-CN" altLang="en-US" dirty="0"/>
              <a:t>。点击新增</a:t>
            </a:r>
          </a:p>
          <a:p>
            <a:endParaRPr lang="zh-CN" altLang="en-US" b="1"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759212"/>
            <a:ext cx="8670410" cy="4493555"/>
          </a:xfrm>
          <a:prstGeom prst="rect">
            <a:avLst/>
          </a:prstGeom>
        </p:spPr>
      </p:pic>
    </p:spTree>
    <p:extLst>
      <p:ext uri="{BB962C8B-B14F-4D97-AF65-F5344CB8AC3E}">
        <p14:creationId xmlns:p14="http://schemas.microsoft.com/office/powerpoint/2010/main" val="2536729991"/>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234892" y="806631"/>
            <a:ext cx="11694253" cy="1200329"/>
          </a:xfrm>
          <a:prstGeom prst="rect">
            <a:avLst/>
          </a:prstGeom>
          <a:noFill/>
        </p:spPr>
        <p:txBody>
          <a:bodyPr wrap="square" rtlCol="0">
            <a:spAutoFit/>
          </a:bodyPr>
          <a:lstStyle/>
          <a:p>
            <a:r>
              <a:rPr lang="en-US" altLang="zh-CN" b="1" dirty="0"/>
              <a:t>2.3.</a:t>
            </a:r>
            <a:r>
              <a:rPr lang="zh-CN" altLang="en-US" b="1" dirty="0"/>
              <a:t>门店调出</a:t>
            </a:r>
            <a:endParaRPr lang="en-US" altLang="zh-CN" b="1" dirty="0"/>
          </a:p>
          <a:p>
            <a:r>
              <a:rPr lang="zh-CN" altLang="en-US" dirty="0"/>
              <a:t>进入单据编辑状态，可点击按货号</a:t>
            </a:r>
            <a:r>
              <a:rPr lang="en-US" altLang="zh-CN" dirty="0"/>
              <a:t>/</a:t>
            </a:r>
            <a:r>
              <a:rPr lang="zh-CN" altLang="en-US" dirty="0"/>
              <a:t>按条码录入货品明细；</a:t>
            </a:r>
          </a:p>
          <a:p>
            <a:r>
              <a:rPr lang="zh-CN" altLang="en-US" b="1" dirty="0"/>
              <a:t>①、</a:t>
            </a:r>
            <a:r>
              <a:rPr lang="zh-CN" altLang="en-US" dirty="0">
                <a:solidFill>
                  <a:srgbClr val="FF0000"/>
                </a:solidFill>
              </a:rPr>
              <a:t>手工按货号录入                                                                    </a:t>
            </a:r>
            <a:r>
              <a:rPr lang="zh-CN" altLang="en-US" b="1" dirty="0"/>
              <a:t>②</a:t>
            </a:r>
            <a:r>
              <a:rPr lang="en-US" altLang="zh-CN" dirty="0">
                <a:solidFill>
                  <a:srgbClr val="FF0000"/>
                </a:solidFill>
              </a:rPr>
              <a:t>.</a:t>
            </a:r>
            <a:r>
              <a:rPr lang="zh-CN" altLang="en-US" dirty="0"/>
              <a:t>、</a:t>
            </a:r>
            <a:r>
              <a:rPr lang="zh-CN" altLang="en-US" dirty="0">
                <a:solidFill>
                  <a:srgbClr val="FF0000"/>
                </a:solidFill>
              </a:rPr>
              <a:t>按条码录入（手工录入或者扫描枪录入）</a:t>
            </a:r>
          </a:p>
          <a:p>
            <a:endParaRPr lang="zh-CN" altLang="en-US" dirty="0">
              <a:solidFill>
                <a:srgbClr val="FF0000"/>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03" y="1676545"/>
            <a:ext cx="6307709" cy="4413862"/>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413" y="1676545"/>
            <a:ext cx="5648587" cy="4413862"/>
          </a:xfrm>
          <a:prstGeom prst="rect">
            <a:avLst/>
          </a:prstGeom>
        </p:spPr>
      </p:pic>
      <p:sp>
        <p:nvSpPr>
          <p:cNvPr id="6" name="文本框 5"/>
          <p:cNvSpPr txBox="1"/>
          <p:nvPr/>
        </p:nvSpPr>
        <p:spPr>
          <a:xfrm>
            <a:off x="234892" y="6348549"/>
            <a:ext cx="4293163" cy="369332"/>
          </a:xfrm>
          <a:prstGeom prst="rect">
            <a:avLst/>
          </a:prstGeom>
          <a:noFill/>
          <a:ln w="25400">
            <a:solidFill>
              <a:schemeClr val="accent1"/>
            </a:solidFill>
          </a:ln>
        </p:spPr>
        <p:txBody>
          <a:bodyPr wrap="none" rtlCol="0">
            <a:spAutoFit/>
          </a:bodyPr>
          <a:lstStyle/>
          <a:p>
            <a:r>
              <a:rPr lang="zh-CN" altLang="en-US" b="1" dirty="0"/>
              <a:t>☆③、</a:t>
            </a:r>
            <a:r>
              <a:rPr lang="zh-CN" altLang="en-US" dirty="0">
                <a:solidFill>
                  <a:srgbClr val="FF0000"/>
                </a:solidFill>
              </a:rPr>
              <a:t>导入后缀名为</a:t>
            </a:r>
            <a:r>
              <a:rPr lang="en-US" altLang="zh-CN" dirty="0">
                <a:solidFill>
                  <a:srgbClr val="FF0000"/>
                </a:solidFill>
              </a:rPr>
              <a:t>.csv</a:t>
            </a:r>
            <a:r>
              <a:rPr lang="zh-CN" altLang="en-US" dirty="0">
                <a:solidFill>
                  <a:srgbClr val="FF0000"/>
                </a:solidFill>
              </a:rPr>
              <a:t>格式的表格录入</a:t>
            </a:r>
          </a:p>
        </p:txBody>
      </p:sp>
    </p:spTree>
    <p:extLst>
      <p:ext uri="{BB962C8B-B14F-4D97-AF65-F5344CB8AC3E}">
        <p14:creationId xmlns:p14="http://schemas.microsoft.com/office/powerpoint/2010/main" val="3871971071"/>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234892" y="806631"/>
            <a:ext cx="11694253" cy="646331"/>
          </a:xfrm>
          <a:prstGeom prst="rect">
            <a:avLst/>
          </a:prstGeom>
          <a:noFill/>
        </p:spPr>
        <p:txBody>
          <a:bodyPr wrap="square" rtlCol="0">
            <a:spAutoFit/>
          </a:bodyPr>
          <a:lstStyle/>
          <a:p>
            <a:r>
              <a:rPr lang="en-US" altLang="zh-CN" b="1" dirty="0"/>
              <a:t>2.3.</a:t>
            </a:r>
            <a:r>
              <a:rPr lang="zh-CN" altLang="en-US" b="1" dirty="0"/>
              <a:t>门店调出</a:t>
            </a:r>
            <a:endParaRPr lang="en-US" altLang="zh-CN" b="1" dirty="0"/>
          </a:p>
          <a:p>
            <a:r>
              <a:rPr lang="zh-CN" altLang="en-US" b="1" dirty="0"/>
              <a:t>☆ ③、</a:t>
            </a:r>
            <a:r>
              <a:rPr lang="zh-CN" altLang="en-US" dirty="0"/>
              <a:t>点击</a:t>
            </a:r>
            <a:r>
              <a:rPr lang="zh-CN" altLang="en-US" dirty="0">
                <a:solidFill>
                  <a:srgbClr val="FF0000"/>
                </a:solidFill>
              </a:rPr>
              <a:t>导入</a:t>
            </a:r>
            <a:r>
              <a:rPr lang="zh-CN" altLang="en-US" dirty="0"/>
              <a:t>按钮，点击</a:t>
            </a:r>
            <a:r>
              <a:rPr lang="zh-CN" altLang="en-US" dirty="0">
                <a:solidFill>
                  <a:srgbClr val="FF0000"/>
                </a:solidFill>
              </a:rPr>
              <a:t>需要导入的文件</a:t>
            </a:r>
            <a:r>
              <a:rPr lang="zh-CN" altLang="en-US" dirty="0"/>
              <a:t>后点击</a:t>
            </a:r>
            <a:r>
              <a:rPr lang="zh-CN" altLang="en-US" dirty="0">
                <a:solidFill>
                  <a:srgbClr val="FF0000"/>
                </a:solidFill>
              </a:rPr>
              <a:t>导入数据</a:t>
            </a:r>
            <a:r>
              <a:rPr lang="zh-CN" altLang="en-US" dirty="0"/>
              <a:t>即可。</a:t>
            </a:r>
            <a:endParaRPr lang="en-US" altLang="zh-CN"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92" y="1452962"/>
            <a:ext cx="7807569" cy="4998292"/>
          </a:xfrm>
          <a:prstGeom prst="rect">
            <a:avLst/>
          </a:prstGeom>
        </p:spPr>
      </p:pic>
      <p:sp>
        <p:nvSpPr>
          <p:cNvPr id="9" name="文本框 8"/>
          <p:cNvSpPr txBox="1"/>
          <p:nvPr/>
        </p:nvSpPr>
        <p:spPr>
          <a:xfrm>
            <a:off x="8102991" y="1428643"/>
            <a:ext cx="4070345" cy="2308324"/>
          </a:xfrm>
          <a:prstGeom prst="rect">
            <a:avLst/>
          </a:prstGeom>
          <a:noFill/>
          <a:ln w="25400">
            <a:solidFill>
              <a:schemeClr val="accent1"/>
            </a:solidFill>
          </a:ln>
        </p:spPr>
        <p:txBody>
          <a:bodyPr wrap="none" rtlCol="0">
            <a:spAutoFit/>
          </a:bodyPr>
          <a:lstStyle/>
          <a:p>
            <a:r>
              <a:rPr lang="zh-CN" altLang="en-US" b="1" dirty="0"/>
              <a:t>备注：</a:t>
            </a:r>
            <a:r>
              <a:rPr lang="en-US" altLang="zh-CN" b="1" dirty="0"/>
              <a:t>Excel</a:t>
            </a:r>
            <a:r>
              <a:rPr lang="zh-CN" altLang="en-US" b="1" dirty="0"/>
              <a:t>表导入的调拨、退仓格式</a:t>
            </a:r>
            <a:endParaRPr lang="en-US" altLang="zh-CN" b="1" dirty="0"/>
          </a:p>
          <a:p>
            <a:r>
              <a:rPr lang="zh-CN" altLang="en-US" b="1" dirty="0"/>
              <a:t>转换方法：</a:t>
            </a:r>
            <a:endParaRPr lang="en-US" altLang="zh-CN" b="1" dirty="0"/>
          </a:p>
          <a:p>
            <a:r>
              <a:rPr lang="en-US" altLang="zh-CN" b="1" dirty="0"/>
              <a:t>1.</a:t>
            </a:r>
            <a:r>
              <a:rPr lang="zh-CN" altLang="en-US" dirty="0"/>
              <a:t>选择需要的数据（</a:t>
            </a:r>
            <a:r>
              <a:rPr lang="zh-CN" altLang="en-US" dirty="0">
                <a:solidFill>
                  <a:srgbClr val="FF0000"/>
                </a:solidFill>
              </a:rPr>
              <a:t>条码、数量</a:t>
            </a:r>
            <a:r>
              <a:rPr lang="zh-CN" altLang="en-US" dirty="0"/>
              <a:t>），</a:t>
            </a:r>
            <a:r>
              <a:rPr lang="zh-CN" altLang="en-US" dirty="0">
                <a:solidFill>
                  <a:srgbClr val="FF0000"/>
                </a:solidFill>
              </a:rPr>
              <a:t>删</a:t>
            </a:r>
            <a:endParaRPr lang="en-US" altLang="zh-CN" dirty="0">
              <a:solidFill>
                <a:srgbClr val="FF0000"/>
              </a:solidFill>
            </a:endParaRPr>
          </a:p>
          <a:p>
            <a:r>
              <a:rPr lang="zh-CN" altLang="en-US" dirty="0">
                <a:solidFill>
                  <a:srgbClr val="FF0000"/>
                </a:solidFill>
              </a:rPr>
              <a:t>除其余数据</a:t>
            </a:r>
            <a:r>
              <a:rPr lang="zh-CN" altLang="en-US" b="1" dirty="0"/>
              <a:t>；</a:t>
            </a:r>
            <a:endParaRPr lang="en-US" altLang="zh-CN" b="1" dirty="0"/>
          </a:p>
          <a:p>
            <a:r>
              <a:rPr lang="en-US" altLang="zh-CN" b="1" dirty="0"/>
              <a:t>2.</a:t>
            </a:r>
            <a:r>
              <a:rPr lang="zh-CN" altLang="en-US" dirty="0"/>
              <a:t>调整数据位置，“</a:t>
            </a:r>
            <a:r>
              <a:rPr lang="zh-CN" altLang="en-US" dirty="0">
                <a:solidFill>
                  <a:srgbClr val="FF0000"/>
                </a:solidFill>
              </a:rPr>
              <a:t>条码在前，数量在</a:t>
            </a:r>
            <a:endParaRPr lang="en-US" altLang="zh-CN" dirty="0">
              <a:solidFill>
                <a:srgbClr val="FF0000"/>
              </a:solidFill>
            </a:endParaRPr>
          </a:p>
          <a:p>
            <a:r>
              <a:rPr lang="zh-CN" altLang="en-US" dirty="0">
                <a:solidFill>
                  <a:srgbClr val="FF0000"/>
                </a:solidFill>
              </a:rPr>
              <a:t>后</a:t>
            </a:r>
            <a:r>
              <a:rPr lang="zh-CN" altLang="en-US" dirty="0"/>
              <a:t>”；</a:t>
            </a:r>
            <a:endParaRPr lang="en-US" altLang="zh-CN" dirty="0"/>
          </a:p>
          <a:p>
            <a:r>
              <a:rPr lang="en-US" altLang="zh-CN" b="1" dirty="0"/>
              <a:t>3.</a:t>
            </a:r>
            <a:r>
              <a:rPr lang="zh-CN" altLang="en-US" dirty="0"/>
              <a:t>点进文件菜单，选择另存为“</a:t>
            </a:r>
            <a:r>
              <a:rPr lang="en-US" altLang="zh-CN" dirty="0">
                <a:solidFill>
                  <a:srgbClr val="FF0000"/>
                </a:solidFill>
              </a:rPr>
              <a:t>.CSV</a:t>
            </a:r>
            <a:r>
              <a:rPr lang="en-US" altLang="zh-CN" dirty="0"/>
              <a:t>”</a:t>
            </a:r>
          </a:p>
          <a:p>
            <a:r>
              <a:rPr lang="zh-CN" altLang="en-US" dirty="0"/>
              <a:t>格式的表</a:t>
            </a:r>
            <a:r>
              <a:rPr lang="zh-CN" altLang="en-US" b="1" dirty="0"/>
              <a:t>。</a:t>
            </a:r>
          </a:p>
        </p:txBody>
      </p:sp>
    </p:spTree>
    <p:extLst>
      <p:ext uri="{BB962C8B-B14F-4D97-AF65-F5344CB8AC3E}">
        <p14:creationId xmlns:p14="http://schemas.microsoft.com/office/powerpoint/2010/main" val="342253111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711015" y="751072"/>
            <a:ext cx="6846466" cy="642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3600" b="1" dirty="0">
                <a:solidFill>
                  <a:srgbClr val="005AAC"/>
                </a:solidFill>
                <a:latin typeface="微软雅黑" panose="020B0503020204020204" pitchFamily="34" charset="-122"/>
                <a:ea typeface="微软雅黑" panose="020B0503020204020204" pitchFamily="34" charset="-122"/>
              </a:rPr>
              <a:t>目录</a:t>
            </a:r>
          </a:p>
        </p:txBody>
      </p:sp>
      <p:sp>
        <p:nvSpPr>
          <p:cNvPr id="2" name="文本框 1"/>
          <p:cNvSpPr txBox="1"/>
          <p:nvPr/>
        </p:nvSpPr>
        <p:spPr>
          <a:xfrm flipH="1">
            <a:off x="3641870" y="1561514"/>
            <a:ext cx="7915611" cy="3539430"/>
          </a:xfrm>
          <a:prstGeom prst="rect">
            <a:avLst/>
          </a:prstGeom>
          <a:noFill/>
          <a:ln w="57150">
            <a:noFill/>
          </a:ln>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endParaRPr lang="en-US" altLang="zh-CN" sz="3200" b="1" dirty="0">
              <a:latin typeface="微软雅黑" panose="020B0503020204020204" pitchFamily="34" charset="-122"/>
              <a:ea typeface="微软雅黑" panose="020B0503020204020204" pitchFamily="34" charset="-122"/>
            </a:endParaRPr>
          </a:p>
          <a:p>
            <a:r>
              <a:rPr lang="zh-CN" altLang="en-US" sz="3200" b="1" dirty="0">
                <a:latin typeface="微软雅黑" panose="020B0503020204020204" pitchFamily="34" charset="-122"/>
                <a:ea typeface="微软雅黑" panose="020B0503020204020204" pitchFamily="34" charset="-122"/>
              </a:rPr>
              <a:t>二、管理功能</a:t>
            </a:r>
            <a:endParaRPr lang="en-US" altLang="zh-CN" sz="3200" b="1" dirty="0">
              <a:latin typeface="微软雅黑" panose="020B0503020204020204" pitchFamily="34" charset="-122"/>
              <a:ea typeface="微软雅黑" panose="020B0503020204020204" pitchFamily="34" charset="-122"/>
            </a:endParaRPr>
          </a:p>
          <a:p>
            <a:r>
              <a:rPr lang="zh-CN" altLang="en-US" sz="3200" b="1" dirty="0">
                <a:latin typeface="微软雅黑" panose="020B0503020204020204" pitchFamily="34" charset="-122"/>
                <a:ea typeface="微软雅黑" panose="020B0503020204020204" pitchFamily="34" charset="-122"/>
              </a:rPr>
              <a:t>三、报表功能</a:t>
            </a:r>
            <a:endParaRPr lang="en-US" altLang="zh-CN" sz="3200" b="1" dirty="0">
              <a:latin typeface="微软雅黑" panose="020B0503020204020204" pitchFamily="34" charset="-122"/>
              <a:ea typeface="微软雅黑" panose="020B0503020204020204" pitchFamily="34" charset="-122"/>
            </a:endParaRPr>
          </a:p>
          <a:p>
            <a:r>
              <a:rPr lang="zh-CN" altLang="en-US" sz="3200" b="1" dirty="0">
                <a:latin typeface="微软雅黑" panose="020B0503020204020204" pitchFamily="34" charset="-122"/>
                <a:ea typeface="微软雅黑" panose="020B0503020204020204" pitchFamily="34" charset="-122"/>
              </a:rPr>
              <a:t>四、促销的获取</a:t>
            </a:r>
            <a:endParaRPr lang="en-US" altLang="zh-CN" sz="3200" b="1" dirty="0">
              <a:latin typeface="微软雅黑" panose="020B0503020204020204" pitchFamily="34" charset="-122"/>
              <a:ea typeface="微软雅黑" panose="020B0503020204020204" pitchFamily="34" charset="-122"/>
            </a:endParaRPr>
          </a:p>
          <a:p>
            <a:r>
              <a:rPr lang="zh-CN" altLang="en-US" sz="3200" b="1" dirty="0">
                <a:latin typeface="微软雅黑" panose="020B0503020204020204" pitchFamily="34" charset="-122"/>
                <a:ea typeface="微软雅黑" panose="020B0503020204020204" pitchFamily="34" charset="-122"/>
              </a:rPr>
              <a:t>五、移动支付</a:t>
            </a:r>
          </a:p>
          <a:p>
            <a:r>
              <a:rPr lang="zh-CN" altLang="en-US" sz="3200" b="1" dirty="0">
                <a:latin typeface="微软雅黑" panose="020B0503020204020204" pitchFamily="34" charset="-122"/>
                <a:ea typeface="微软雅黑" panose="020B0503020204020204" pitchFamily="34" charset="-122"/>
              </a:rPr>
              <a:t>六、简单</a:t>
            </a:r>
            <a:r>
              <a:rPr lang="en-US" altLang="zh-CN" sz="3200" b="1" dirty="0">
                <a:latin typeface="微软雅黑" panose="020B0503020204020204" pitchFamily="34" charset="-122"/>
                <a:ea typeface="微软雅黑" panose="020B0503020204020204" pitchFamily="34" charset="-122"/>
              </a:rPr>
              <a:t>IT</a:t>
            </a:r>
            <a:r>
              <a:rPr lang="zh-CN" altLang="en-US" sz="3200" b="1" dirty="0">
                <a:latin typeface="微软雅黑" panose="020B0503020204020204" pitchFamily="34" charset="-122"/>
                <a:ea typeface="微软雅黑" panose="020B0503020204020204" pitchFamily="34" charset="-122"/>
              </a:rPr>
              <a:t>问题</a:t>
            </a:r>
          </a:p>
          <a:p>
            <a:endParaRPr lang="en-US" altLang="zh-CN"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288840" y="813624"/>
            <a:ext cx="11776336" cy="1200329"/>
          </a:xfrm>
          <a:prstGeom prst="rect">
            <a:avLst/>
          </a:prstGeom>
          <a:noFill/>
        </p:spPr>
        <p:txBody>
          <a:bodyPr wrap="square" rtlCol="0">
            <a:spAutoFit/>
          </a:bodyPr>
          <a:lstStyle/>
          <a:p>
            <a:r>
              <a:rPr lang="en-US" altLang="zh-CN" b="1" dirty="0"/>
              <a:t>2.4.</a:t>
            </a:r>
            <a:r>
              <a:rPr lang="zh-CN" altLang="en-US" b="1" dirty="0"/>
              <a:t>退货申请</a:t>
            </a:r>
            <a:endParaRPr lang="en-US" altLang="zh-CN" b="1" dirty="0"/>
          </a:p>
          <a:p>
            <a:r>
              <a:rPr lang="zh-CN" altLang="en-US" dirty="0"/>
              <a:t>进入</a:t>
            </a:r>
            <a:r>
              <a:rPr lang="zh-CN" altLang="en-US" dirty="0">
                <a:solidFill>
                  <a:srgbClr val="FF0000"/>
                </a:solidFill>
              </a:rPr>
              <a:t>管理</a:t>
            </a:r>
            <a:r>
              <a:rPr lang="en-US" altLang="zh-CN" dirty="0"/>
              <a:t>,</a:t>
            </a:r>
            <a:r>
              <a:rPr lang="zh-CN" altLang="en-US" dirty="0"/>
              <a:t>点击进入</a:t>
            </a:r>
            <a:r>
              <a:rPr lang="zh-CN" altLang="en-US" dirty="0">
                <a:solidFill>
                  <a:srgbClr val="FF0000"/>
                </a:solidFill>
              </a:rPr>
              <a:t>退货申请</a:t>
            </a:r>
            <a:r>
              <a:rPr lang="en-US" altLang="zh-CN" dirty="0"/>
              <a:t>,</a:t>
            </a:r>
            <a:r>
              <a:rPr lang="zh-CN" altLang="en-US" dirty="0"/>
              <a:t>在此处可以</a:t>
            </a:r>
            <a:r>
              <a:rPr lang="zh-CN" altLang="en-US" dirty="0">
                <a:solidFill>
                  <a:srgbClr val="FF0000"/>
                </a:solidFill>
              </a:rPr>
              <a:t>查询已做的退仓单、导出退仓单明细</a:t>
            </a:r>
            <a:r>
              <a:rPr lang="zh-CN" altLang="en-US" dirty="0"/>
              <a:t>以及</a:t>
            </a:r>
            <a:r>
              <a:rPr lang="zh-CN" altLang="en-US" dirty="0">
                <a:solidFill>
                  <a:srgbClr val="FF0000"/>
                </a:solidFill>
              </a:rPr>
              <a:t>制作门店退货到仓库的退货通知单、调拨到加盟商的单据</a:t>
            </a:r>
            <a:r>
              <a:rPr lang="zh-CN" altLang="en-US" dirty="0"/>
              <a:t>。点击新增</a:t>
            </a:r>
          </a:p>
          <a:p>
            <a:endParaRPr lang="zh-CN" altLang="en-US" b="1"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275" y="1691535"/>
            <a:ext cx="10802944" cy="4734429"/>
          </a:xfrm>
          <a:prstGeom prst="rect">
            <a:avLst/>
          </a:prstGeom>
        </p:spPr>
      </p:pic>
    </p:spTree>
    <p:extLst>
      <p:ext uri="{BB962C8B-B14F-4D97-AF65-F5344CB8AC3E}">
        <p14:creationId xmlns:p14="http://schemas.microsoft.com/office/powerpoint/2010/main" val="16859481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295422" y="897622"/>
            <a:ext cx="11558222" cy="1477328"/>
          </a:xfrm>
          <a:prstGeom prst="rect">
            <a:avLst/>
          </a:prstGeom>
          <a:noFill/>
        </p:spPr>
        <p:txBody>
          <a:bodyPr wrap="square" rtlCol="0">
            <a:spAutoFit/>
          </a:bodyPr>
          <a:lstStyle/>
          <a:p>
            <a:r>
              <a:rPr lang="en-US" altLang="zh-CN" b="1" dirty="0"/>
              <a:t>2.4.</a:t>
            </a:r>
            <a:r>
              <a:rPr lang="zh-CN" altLang="en-US" b="1" dirty="0"/>
              <a:t>退货申请</a:t>
            </a:r>
            <a:endParaRPr lang="en-US" altLang="zh-CN" b="1" dirty="0"/>
          </a:p>
          <a:p>
            <a:r>
              <a:rPr lang="zh-CN" altLang="en-US" dirty="0"/>
              <a:t>进入单据编辑状态，可点击按货号</a:t>
            </a:r>
            <a:r>
              <a:rPr lang="en-US" altLang="zh-CN" dirty="0"/>
              <a:t>/</a:t>
            </a:r>
            <a:r>
              <a:rPr lang="zh-CN" altLang="en-US" dirty="0"/>
              <a:t>按条码录入货品明细；</a:t>
            </a:r>
          </a:p>
          <a:p>
            <a:r>
              <a:rPr lang="zh-CN" altLang="en-US" b="1" dirty="0"/>
              <a:t>①</a:t>
            </a:r>
            <a:r>
              <a:rPr lang="zh-CN" altLang="en-US" dirty="0"/>
              <a:t>、</a:t>
            </a:r>
            <a:r>
              <a:rPr lang="zh-CN" altLang="en-US" dirty="0">
                <a:solidFill>
                  <a:srgbClr val="FF0000"/>
                </a:solidFill>
              </a:rPr>
              <a:t>手工按货号录入：                                                          </a:t>
            </a:r>
            <a:r>
              <a:rPr lang="zh-CN" altLang="en-US" b="1" dirty="0"/>
              <a:t>②、</a:t>
            </a:r>
            <a:r>
              <a:rPr lang="zh-CN" altLang="en-US" dirty="0">
                <a:solidFill>
                  <a:srgbClr val="FF0000"/>
                </a:solidFill>
              </a:rPr>
              <a:t>按条码录入（手工录入或者扫描枪录入）</a:t>
            </a:r>
          </a:p>
          <a:p>
            <a:endParaRPr lang="zh-CN" altLang="en-US" dirty="0">
              <a:solidFill>
                <a:srgbClr val="FF0000"/>
              </a:solidFill>
            </a:endParaRPr>
          </a:p>
          <a:p>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867859"/>
            <a:ext cx="5986845" cy="3694041"/>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505" y="1867860"/>
            <a:ext cx="5734772" cy="3694041"/>
          </a:xfrm>
          <a:prstGeom prst="rect">
            <a:avLst/>
          </a:prstGeom>
        </p:spPr>
      </p:pic>
      <p:sp>
        <p:nvSpPr>
          <p:cNvPr id="6" name="文本框 5"/>
          <p:cNvSpPr txBox="1"/>
          <p:nvPr/>
        </p:nvSpPr>
        <p:spPr>
          <a:xfrm>
            <a:off x="295422" y="5969726"/>
            <a:ext cx="7776488" cy="646331"/>
          </a:xfrm>
          <a:prstGeom prst="rect">
            <a:avLst/>
          </a:prstGeom>
          <a:noFill/>
          <a:ln w="25400">
            <a:solidFill>
              <a:schemeClr val="accent1"/>
            </a:solidFill>
          </a:ln>
        </p:spPr>
        <p:txBody>
          <a:bodyPr wrap="none" rtlCol="0">
            <a:spAutoFit/>
          </a:bodyPr>
          <a:lstStyle/>
          <a:p>
            <a:r>
              <a:rPr lang="zh-CN" altLang="en-US" b="1" dirty="0"/>
              <a:t>☆③、</a:t>
            </a:r>
            <a:r>
              <a:rPr lang="zh-CN" altLang="en-US" dirty="0">
                <a:solidFill>
                  <a:srgbClr val="FF0000"/>
                </a:solidFill>
              </a:rPr>
              <a:t>导入后缀名为</a:t>
            </a:r>
            <a:r>
              <a:rPr lang="en-US" altLang="zh-CN" dirty="0">
                <a:solidFill>
                  <a:srgbClr val="FF0000"/>
                </a:solidFill>
              </a:rPr>
              <a:t>.csv</a:t>
            </a:r>
            <a:r>
              <a:rPr lang="zh-CN" altLang="en-US" dirty="0">
                <a:solidFill>
                  <a:srgbClr val="FF0000"/>
                </a:solidFill>
              </a:rPr>
              <a:t>格式的表格录入</a:t>
            </a:r>
            <a:r>
              <a:rPr lang="zh-CN" altLang="en-US" dirty="0"/>
              <a:t>（</a:t>
            </a:r>
            <a:r>
              <a:rPr lang="zh-CN" altLang="en-US" b="1" dirty="0"/>
              <a:t>表的转换格式和调拨导入一样</a:t>
            </a:r>
            <a:r>
              <a:rPr lang="zh-CN" altLang="en-US" dirty="0"/>
              <a:t>）</a:t>
            </a:r>
          </a:p>
          <a:p>
            <a:endParaRPr lang="zh-CN" altLang="en-US" dirty="0"/>
          </a:p>
        </p:txBody>
      </p:sp>
    </p:spTree>
    <p:extLst>
      <p:ext uri="{BB962C8B-B14F-4D97-AF65-F5344CB8AC3E}">
        <p14:creationId xmlns:p14="http://schemas.microsoft.com/office/powerpoint/2010/main" val="283123538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295422" y="849086"/>
            <a:ext cx="11644030" cy="1200329"/>
          </a:xfrm>
          <a:prstGeom prst="rect">
            <a:avLst/>
          </a:prstGeom>
          <a:noFill/>
        </p:spPr>
        <p:txBody>
          <a:bodyPr wrap="square" rtlCol="0">
            <a:spAutoFit/>
          </a:bodyPr>
          <a:lstStyle/>
          <a:p>
            <a:r>
              <a:rPr lang="en-US" altLang="zh-CN" b="1" dirty="0"/>
              <a:t>2.5.</a:t>
            </a:r>
            <a:r>
              <a:rPr lang="zh-CN" altLang="en-US" b="1" dirty="0"/>
              <a:t>盘点</a:t>
            </a:r>
            <a:endParaRPr lang="en-US" altLang="zh-CN" b="1" dirty="0"/>
          </a:p>
          <a:p>
            <a:r>
              <a:rPr lang="zh-CN" altLang="en-US" dirty="0"/>
              <a:t>这个功能现在基本都是通过打开</a:t>
            </a:r>
            <a:r>
              <a:rPr lang="zh-CN" altLang="en-US" dirty="0">
                <a:solidFill>
                  <a:srgbClr val="FF0000"/>
                </a:solidFill>
              </a:rPr>
              <a:t>门店工具</a:t>
            </a:r>
            <a:r>
              <a:rPr lang="zh-CN" altLang="en-US" dirty="0"/>
              <a:t>，点击里面的</a:t>
            </a:r>
            <a:r>
              <a:rPr lang="zh-CN" altLang="en-US" dirty="0">
                <a:solidFill>
                  <a:srgbClr val="FF0000"/>
                </a:solidFill>
              </a:rPr>
              <a:t>盘点菜单</a:t>
            </a:r>
            <a:r>
              <a:rPr lang="zh-CN" altLang="en-US" dirty="0"/>
              <a:t>进入</a:t>
            </a:r>
          </a:p>
          <a:p>
            <a:endParaRPr lang="en-US" altLang="zh-CN" dirty="0"/>
          </a:p>
          <a:p>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67" y="1473922"/>
            <a:ext cx="6876060" cy="5277394"/>
          </a:xfrm>
          <a:prstGeom prst="rect">
            <a:avLst/>
          </a:prstGeom>
        </p:spPr>
      </p:pic>
      <p:sp>
        <p:nvSpPr>
          <p:cNvPr id="6" name="文本框 5"/>
          <p:cNvSpPr txBox="1"/>
          <p:nvPr/>
        </p:nvSpPr>
        <p:spPr>
          <a:xfrm>
            <a:off x="7261972" y="1473922"/>
            <a:ext cx="4865434" cy="1477328"/>
          </a:xfrm>
          <a:prstGeom prst="rect">
            <a:avLst/>
          </a:prstGeom>
          <a:noFill/>
          <a:ln w="25400">
            <a:solidFill>
              <a:schemeClr val="accent1"/>
            </a:solidFill>
          </a:ln>
        </p:spPr>
        <p:txBody>
          <a:bodyPr wrap="square" rtlCol="0">
            <a:spAutoFit/>
          </a:bodyPr>
          <a:lstStyle/>
          <a:p>
            <a:r>
              <a:rPr lang="zh-CN" altLang="en-US" dirty="0"/>
              <a:t>注意事项：</a:t>
            </a:r>
            <a:endParaRPr lang="en-US" altLang="zh-CN" dirty="0"/>
          </a:p>
          <a:p>
            <a:r>
              <a:rPr lang="zh-CN" altLang="en-US" b="1" dirty="0"/>
              <a:t>①、</a:t>
            </a:r>
            <a:r>
              <a:rPr lang="zh-CN" altLang="en-US" dirty="0"/>
              <a:t>财务下了盘点快照，我们要习惯性</a:t>
            </a:r>
            <a:r>
              <a:rPr lang="zh-CN" altLang="en-US" dirty="0">
                <a:solidFill>
                  <a:srgbClr val="FF0000"/>
                </a:solidFill>
              </a:rPr>
              <a:t>点击盘点菜单下的下载</a:t>
            </a:r>
            <a:r>
              <a:rPr lang="zh-CN" altLang="en-US" dirty="0"/>
              <a:t>，一会儿，盘点单就出来；</a:t>
            </a:r>
            <a:endParaRPr lang="en-US" altLang="zh-CN" dirty="0"/>
          </a:p>
          <a:p>
            <a:r>
              <a:rPr lang="zh-CN" altLang="en-US" b="1" dirty="0"/>
              <a:t>②、</a:t>
            </a:r>
            <a:r>
              <a:rPr lang="zh-CN" altLang="en-US" dirty="0"/>
              <a:t>点进下载仍看不到盘点单，这个时候只需要点进旁边的</a:t>
            </a:r>
            <a:r>
              <a:rPr lang="zh-CN" altLang="en-US" dirty="0">
                <a:solidFill>
                  <a:srgbClr val="FF0000"/>
                </a:solidFill>
              </a:rPr>
              <a:t>重置</a:t>
            </a:r>
            <a:r>
              <a:rPr lang="zh-CN" altLang="en-US" dirty="0"/>
              <a:t>功能；</a:t>
            </a:r>
            <a:endParaRPr lang="en-US" altLang="zh-CN" dirty="0"/>
          </a:p>
        </p:txBody>
      </p:sp>
    </p:spTree>
    <p:extLst>
      <p:ext uri="{BB962C8B-B14F-4D97-AF65-F5344CB8AC3E}">
        <p14:creationId xmlns:p14="http://schemas.microsoft.com/office/powerpoint/2010/main" val="2474192222"/>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pic>
        <p:nvPicPr>
          <p:cNvPr id="2" name="图片 1"/>
          <p:cNvPicPr>
            <a:picLocks noChangeAspect="1"/>
          </p:cNvPicPr>
          <p:nvPr/>
        </p:nvPicPr>
        <p:blipFill>
          <a:blip r:embed="rId2"/>
          <a:stretch>
            <a:fillRect/>
          </a:stretch>
        </p:blipFill>
        <p:spPr>
          <a:xfrm>
            <a:off x="399924" y="1510831"/>
            <a:ext cx="10964761" cy="1611191"/>
          </a:xfrm>
          <a:prstGeom prst="rect">
            <a:avLst/>
          </a:prstGeom>
        </p:spPr>
      </p:pic>
      <p:sp>
        <p:nvSpPr>
          <p:cNvPr id="3" name="文本框 2"/>
          <p:cNvSpPr txBox="1"/>
          <p:nvPr/>
        </p:nvSpPr>
        <p:spPr>
          <a:xfrm>
            <a:off x="295422" y="864501"/>
            <a:ext cx="11748532" cy="646331"/>
          </a:xfrm>
          <a:prstGeom prst="rect">
            <a:avLst/>
          </a:prstGeom>
          <a:noFill/>
        </p:spPr>
        <p:txBody>
          <a:bodyPr wrap="square" rtlCol="0">
            <a:spAutoFit/>
          </a:bodyPr>
          <a:lstStyle/>
          <a:p>
            <a:r>
              <a:rPr lang="en-US" altLang="zh-CN" b="1" dirty="0"/>
              <a:t>2.5.</a:t>
            </a:r>
            <a:r>
              <a:rPr lang="zh-CN" altLang="en-US" b="1" dirty="0"/>
              <a:t>盘点</a:t>
            </a:r>
            <a:endParaRPr lang="en-US" altLang="zh-CN" b="1" dirty="0"/>
          </a:p>
          <a:p>
            <a:r>
              <a:rPr lang="zh-CN" altLang="en-US" b="1" dirty="0"/>
              <a:t>①、</a:t>
            </a:r>
            <a:r>
              <a:rPr lang="zh-CN" altLang="en-US" dirty="0"/>
              <a:t>盘点下载成功后的界面如下，状态为</a:t>
            </a:r>
            <a:r>
              <a:rPr lang="zh-CN" altLang="en-US" dirty="0">
                <a:solidFill>
                  <a:srgbClr val="FF0000"/>
                </a:solidFill>
              </a:rPr>
              <a:t>已下载</a:t>
            </a:r>
            <a:r>
              <a:rPr lang="zh-CN" altLang="en-US" dirty="0"/>
              <a:t>，说明快照已下载完成，可以进行盘点录单；</a:t>
            </a:r>
          </a:p>
        </p:txBody>
      </p:sp>
      <p:sp>
        <p:nvSpPr>
          <p:cNvPr id="5" name="文本框 4"/>
          <p:cNvSpPr txBox="1"/>
          <p:nvPr/>
        </p:nvSpPr>
        <p:spPr>
          <a:xfrm>
            <a:off x="295422" y="3122022"/>
            <a:ext cx="12280926" cy="646331"/>
          </a:xfrm>
          <a:prstGeom prst="rect">
            <a:avLst/>
          </a:prstGeom>
          <a:noFill/>
        </p:spPr>
        <p:txBody>
          <a:bodyPr wrap="none" rtlCol="0">
            <a:spAutoFit/>
          </a:bodyPr>
          <a:lstStyle/>
          <a:p>
            <a:r>
              <a:rPr lang="zh-CN" altLang="en-US" b="1" dirty="0"/>
              <a:t>②、</a:t>
            </a:r>
            <a:r>
              <a:rPr lang="zh-CN" altLang="en-US" dirty="0"/>
              <a:t>系统支持</a:t>
            </a:r>
            <a:r>
              <a:rPr lang="zh-CN" altLang="en-US" dirty="0">
                <a:solidFill>
                  <a:srgbClr val="FF0000"/>
                </a:solidFill>
              </a:rPr>
              <a:t>手工录入、扫描枪录入、</a:t>
            </a:r>
            <a:r>
              <a:rPr lang="en-US" altLang="zh-CN" dirty="0">
                <a:solidFill>
                  <a:srgbClr val="FF0000"/>
                </a:solidFill>
              </a:rPr>
              <a:t>excel</a:t>
            </a:r>
            <a:r>
              <a:rPr lang="zh-CN" altLang="en-US" dirty="0">
                <a:solidFill>
                  <a:srgbClr val="FF0000"/>
                </a:solidFill>
              </a:rPr>
              <a:t>表导入、</a:t>
            </a:r>
            <a:r>
              <a:rPr lang="en-US" altLang="zh-CN" dirty="0">
                <a:solidFill>
                  <a:srgbClr val="FF0000"/>
                </a:solidFill>
              </a:rPr>
              <a:t>PDA</a:t>
            </a:r>
            <a:r>
              <a:rPr lang="zh-CN" altLang="en-US" dirty="0">
                <a:solidFill>
                  <a:srgbClr val="FF0000"/>
                </a:solidFill>
              </a:rPr>
              <a:t>导入</a:t>
            </a:r>
            <a:r>
              <a:rPr lang="zh-CN" altLang="en-US" dirty="0"/>
              <a:t>等多种方式；点进导入按钮，选择需要导入的文件后点导</a:t>
            </a:r>
            <a:endParaRPr lang="en-US" altLang="zh-CN" dirty="0"/>
          </a:p>
          <a:p>
            <a:r>
              <a:rPr lang="zh-CN" altLang="en-US" dirty="0"/>
              <a:t>入数据即可，当</a:t>
            </a:r>
            <a:r>
              <a:rPr lang="zh-CN" altLang="en-US" dirty="0">
                <a:solidFill>
                  <a:srgbClr val="FF0000"/>
                </a:solidFill>
              </a:rPr>
              <a:t>有异常数据时，系统会自动弹出异常的信息，异常的数据就只能手动录入</a:t>
            </a:r>
            <a:r>
              <a:rPr lang="zh-CN" altLang="en-US" dirty="0"/>
              <a:t>；</a:t>
            </a:r>
          </a:p>
        </p:txBody>
      </p:sp>
      <p:pic>
        <p:nvPicPr>
          <p:cNvPr id="6" name="图片 5"/>
          <p:cNvPicPr>
            <a:picLocks noChangeAspect="1"/>
          </p:cNvPicPr>
          <p:nvPr/>
        </p:nvPicPr>
        <p:blipFill>
          <a:blip r:embed="rId3"/>
          <a:stretch>
            <a:fillRect/>
          </a:stretch>
        </p:blipFill>
        <p:spPr>
          <a:xfrm>
            <a:off x="191949" y="3809881"/>
            <a:ext cx="7367091" cy="2826050"/>
          </a:xfrm>
          <a:prstGeom prst="rect">
            <a:avLst/>
          </a:prstGeom>
        </p:spPr>
      </p:pic>
      <p:sp>
        <p:nvSpPr>
          <p:cNvPr id="7" name="文本框 6"/>
          <p:cNvSpPr txBox="1"/>
          <p:nvPr/>
        </p:nvSpPr>
        <p:spPr>
          <a:xfrm>
            <a:off x="7559040" y="3809881"/>
            <a:ext cx="4484914" cy="2585323"/>
          </a:xfrm>
          <a:prstGeom prst="rect">
            <a:avLst/>
          </a:prstGeom>
          <a:noFill/>
          <a:ln w="25400">
            <a:solidFill>
              <a:schemeClr val="accent1"/>
            </a:solidFill>
          </a:ln>
        </p:spPr>
        <p:txBody>
          <a:bodyPr wrap="square" rtlCol="0">
            <a:spAutoFit/>
          </a:bodyPr>
          <a:lstStyle/>
          <a:p>
            <a:r>
              <a:rPr lang="zh-CN" altLang="en-US" b="1" dirty="0"/>
              <a:t>备注：</a:t>
            </a:r>
            <a:r>
              <a:rPr lang="en-US" altLang="zh-CN" b="1" dirty="0"/>
              <a:t>Excel</a:t>
            </a:r>
            <a:r>
              <a:rPr lang="zh-CN" altLang="en-US" b="1" dirty="0"/>
              <a:t>表导入的盘点格式转换方法：</a:t>
            </a:r>
            <a:endParaRPr lang="en-US" altLang="zh-CN" b="1" dirty="0"/>
          </a:p>
          <a:p>
            <a:r>
              <a:rPr lang="en-US" altLang="zh-CN" b="1" dirty="0"/>
              <a:t>1.</a:t>
            </a:r>
            <a:r>
              <a:rPr lang="zh-CN" altLang="en-US" dirty="0"/>
              <a:t>选择需要的数据（</a:t>
            </a:r>
            <a:r>
              <a:rPr lang="zh-CN" altLang="en-US" dirty="0">
                <a:solidFill>
                  <a:srgbClr val="FF0000"/>
                </a:solidFill>
              </a:rPr>
              <a:t>条码、数量</a:t>
            </a:r>
            <a:r>
              <a:rPr lang="zh-CN" altLang="en-US" dirty="0"/>
              <a:t>），</a:t>
            </a:r>
            <a:r>
              <a:rPr lang="zh-CN" altLang="en-US" dirty="0">
                <a:solidFill>
                  <a:srgbClr val="FF0000"/>
                </a:solidFill>
              </a:rPr>
              <a:t>删除</a:t>
            </a:r>
            <a:endParaRPr lang="en-US" altLang="zh-CN" dirty="0">
              <a:solidFill>
                <a:srgbClr val="FF0000"/>
              </a:solidFill>
            </a:endParaRPr>
          </a:p>
          <a:p>
            <a:r>
              <a:rPr lang="zh-CN" altLang="en-US" dirty="0">
                <a:solidFill>
                  <a:srgbClr val="FF0000"/>
                </a:solidFill>
              </a:rPr>
              <a:t>其余数据</a:t>
            </a:r>
            <a:r>
              <a:rPr lang="zh-CN" altLang="en-US" dirty="0"/>
              <a:t>；</a:t>
            </a:r>
            <a:endParaRPr lang="en-US" altLang="zh-CN" dirty="0"/>
          </a:p>
          <a:p>
            <a:r>
              <a:rPr lang="en-US" altLang="zh-CN" b="1" dirty="0"/>
              <a:t>2.</a:t>
            </a:r>
            <a:r>
              <a:rPr lang="zh-CN" altLang="en-US" dirty="0"/>
              <a:t>调整数据位置，“</a:t>
            </a:r>
            <a:r>
              <a:rPr lang="zh-CN" altLang="en-US" dirty="0">
                <a:solidFill>
                  <a:srgbClr val="FF0000"/>
                </a:solidFill>
              </a:rPr>
              <a:t>条码在前，数量在后”</a:t>
            </a:r>
            <a:r>
              <a:rPr lang="zh-CN" altLang="en-US" dirty="0"/>
              <a:t>；</a:t>
            </a:r>
            <a:endParaRPr lang="en-US" altLang="zh-CN" dirty="0"/>
          </a:p>
          <a:p>
            <a:r>
              <a:rPr lang="en-US" altLang="zh-CN" b="1" dirty="0"/>
              <a:t>3.</a:t>
            </a:r>
            <a:r>
              <a:rPr lang="zh-CN" altLang="en-US" dirty="0"/>
              <a:t>在</a:t>
            </a:r>
            <a:r>
              <a:rPr lang="zh-CN" altLang="en-US" dirty="0">
                <a:solidFill>
                  <a:srgbClr val="FF0000"/>
                </a:solidFill>
              </a:rPr>
              <a:t>条码前面增加一列</a:t>
            </a:r>
            <a:r>
              <a:rPr lang="zh-CN" altLang="en-US" dirty="0"/>
              <a:t>，首行输入“</a:t>
            </a:r>
            <a:r>
              <a:rPr lang="zh-CN" altLang="en-US" dirty="0">
                <a:solidFill>
                  <a:srgbClr val="FF0000"/>
                </a:solidFill>
              </a:rPr>
              <a:t>区号</a:t>
            </a:r>
            <a:r>
              <a:rPr lang="zh-CN" altLang="en-US" dirty="0"/>
              <a:t>”，其余行输入“</a:t>
            </a:r>
            <a:r>
              <a:rPr lang="en-US" altLang="zh-CN" dirty="0">
                <a:solidFill>
                  <a:srgbClr val="FF0000"/>
                </a:solidFill>
              </a:rPr>
              <a:t>1</a:t>
            </a:r>
            <a:r>
              <a:rPr lang="zh-CN" altLang="en-US" dirty="0"/>
              <a:t>”；</a:t>
            </a:r>
            <a:endParaRPr lang="en-US" altLang="zh-CN" dirty="0"/>
          </a:p>
          <a:p>
            <a:r>
              <a:rPr lang="en-US" altLang="zh-CN" b="1" dirty="0"/>
              <a:t>4.</a:t>
            </a:r>
            <a:r>
              <a:rPr lang="zh-CN" altLang="en-US" dirty="0"/>
              <a:t>点进文件菜单，选择另存为“</a:t>
            </a:r>
            <a:r>
              <a:rPr lang="en-US" altLang="zh-CN" dirty="0"/>
              <a:t>.</a:t>
            </a:r>
            <a:r>
              <a:rPr lang="en-US" altLang="zh-CN" dirty="0">
                <a:solidFill>
                  <a:srgbClr val="FF0000"/>
                </a:solidFill>
              </a:rPr>
              <a:t>CSV</a:t>
            </a:r>
            <a:r>
              <a:rPr lang="zh-CN" altLang="en-US" dirty="0"/>
              <a:t>”格式的表。</a:t>
            </a:r>
          </a:p>
        </p:txBody>
      </p:sp>
    </p:spTree>
    <p:extLst>
      <p:ext uri="{BB962C8B-B14F-4D97-AF65-F5344CB8AC3E}">
        <p14:creationId xmlns:p14="http://schemas.microsoft.com/office/powerpoint/2010/main" val="69449096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文本框 1"/>
          <p:cNvSpPr txBox="1"/>
          <p:nvPr/>
        </p:nvSpPr>
        <p:spPr>
          <a:xfrm>
            <a:off x="295422" y="872679"/>
            <a:ext cx="11565652" cy="646331"/>
          </a:xfrm>
          <a:prstGeom prst="rect">
            <a:avLst/>
          </a:prstGeom>
          <a:noFill/>
        </p:spPr>
        <p:txBody>
          <a:bodyPr wrap="square" rtlCol="0">
            <a:spAutoFit/>
          </a:bodyPr>
          <a:lstStyle/>
          <a:p>
            <a:r>
              <a:rPr lang="en-US" altLang="zh-CN" b="1" dirty="0"/>
              <a:t>2.5.</a:t>
            </a:r>
            <a:r>
              <a:rPr lang="zh-CN" altLang="en-US" b="1" dirty="0"/>
              <a:t>盘点</a:t>
            </a:r>
            <a:endParaRPr lang="en-US" altLang="zh-CN" b="1" dirty="0"/>
          </a:p>
          <a:p>
            <a:r>
              <a:rPr lang="zh-CN" altLang="en-US" b="1" dirty="0"/>
              <a:t>③、</a:t>
            </a:r>
            <a:r>
              <a:rPr lang="zh-CN" altLang="en-US" dirty="0"/>
              <a:t>点进新增按钮，录入盘点数据（</a:t>
            </a:r>
            <a:r>
              <a:rPr lang="zh-CN" altLang="en-US" dirty="0">
                <a:solidFill>
                  <a:srgbClr val="FF0000"/>
                </a:solidFill>
              </a:rPr>
              <a:t>支持手工录入、扫描枪录入</a:t>
            </a:r>
            <a:r>
              <a:rPr lang="zh-CN" altLang="en-US" dirty="0"/>
              <a:t>）</a:t>
            </a:r>
          </a:p>
        </p:txBody>
      </p:sp>
      <p:pic>
        <p:nvPicPr>
          <p:cNvPr id="3" name="图片 2"/>
          <p:cNvPicPr>
            <a:picLocks noChangeAspect="1"/>
          </p:cNvPicPr>
          <p:nvPr/>
        </p:nvPicPr>
        <p:blipFill>
          <a:blip r:embed="rId2"/>
          <a:stretch>
            <a:fillRect/>
          </a:stretch>
        </p:blipFill>
        <p:spPr>
          <a:xfrm>
            <a:off x="295422" y="1519010"/>
            <a:ext cx="8771428" cy="5070099"/>
          </a:xfrm>
          <a:prstGeom prst="rect">
            <a:avLst/>
          </a:prstGeom>
        </p:spPr>
      </p:pic>
    </p:spTree>
    <p:extLst>
      <p:ext uri="{BB962C8B-B14F-4D97-AF65-F5344CB8AC3E}">
        <p14:creationId xmlns:p14="http://schemas.microsoft.com/office/powerpoint/2010/main" val="331856021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文本框 1"/>
          <p:cNvSpPr txBox="1"/>
          <p:nvPr/>
        </p:nvSpPr>
        <p:spPr>
          <a:xfrm>
            <a:off x="295422" y="859616"/>
            <a:ext cx="11591778" cy="646331"/>
          </a:xfrm>
          <a:prstGeom prst="rect">
            <a:avLst/>
          </a:prstGeom>
          <a:noFill/>
        </p:spPr>
        <p:txBody>
          <a:bodyPr wrap="square" rtlCol="0">
            <a:spAutoFit/>
          </a:bodyPr>
          <a:lstStyle/>
          <a:p>
            <a:r>
              <a:rPr lang="en-US" altLang="zh-CN" b="1" dirty="0"/>
              <a:t>2.5.</a:t>
            </a:r>
            <a:r>
              <a:rPr lang="zh-CN" altLang="en-US" b="1" dirty="0"/>
              <a:t>盘点</a:t>
            </a:r>
            <a:endParaRPr lang="en-US" altLang="zh-CN" b="1" dirty="0"/>
          </a:p>
          <a:p>
            <a:r>
              <a:rPr lang="zh-CN" altLang="en-US" b="1" dirty="0"/>
              <a:t>④、</a:t>
            </a:r>
            <a:r>
              <a:rPr lang="zh-CN" altLang="en-US" dirty="0"/>
              <a:t>盘点单录入完毕后，就可进行</a:t>
            </a:r>
            <a:r>
              <a:rPr lang="zh-CN" altLang="en-US" dirty="0">
                <a:solidFill>
                  <a:srgbClr val="FF0000"/>
                </a:solidFill>
              </a:rPr>
              <a:t>试算</a:t>
            </a:r>
          </a:p>
        </p:txBody>
      </p:sp>
      <p:pic>
        <p:nvPicPr>
          <p:cNvPr id="5" name="图片 4"/>
          <p:cNvPicPr>
            <a:picLocks noChangeAspect="1"/>
          </p:cNvPicPr>
          <p:nvPr/>
        </p:nvPicPr>
        <p:blipFill>
          <a:blip r:embed="rId2"/>
          <a:stretch>
            <a:fillRect/>
          </a:stretch>
        </p:blipFill>
        <p:spPr>
          <a:xfrm>
            <a:off x="295422" y="1505947"/>
            <a:ext cx="9285714" cy="5438095"/>
          </a:xfrm>
          <a:prstGeom prst="rect">
            <a:avLst/>
          </a:prstGeom>
        </p:spPr>
      </p:pic>
    </p:spTree>
    <p:extLst>
      <p:ext uri="{BB962C8B-B14F-4D97-AF65-F5344CB8AC3E}">
        <p14:creationId xmlns:p14="http://schemas.microsoft.com/office/powerpoint/2010/main" val="207383806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文本框 1"/>
          <p:cNvSpPr txBox="1"/>
          <p:nvPr/>
        </p:nvSpPr>
        <p:spPr>
          <a:xfrm>
            <a:off x="225084" y="853084"/>
            <a:ext cx="11761595" cy="646331"/>
          </a:xfrm>
          <a:prstGeom prst="rect">
            <a:avLst/>
          </a:prstGeom>
          <a:noFill/>
        </p:spPr>
        <p:txBody>
          <a:bodyPr wrap="square" rtlCol="0">
            <a:spAutoFit/>
          </a:bodyPr>
          <a:lstStyle/>
          <a:p>
            <a:r>
              <a:rPr lang="en-US" altLang="zh-CN" b="1" dirty="0"/>
              <a:t>2.5.</a:t>
            </a:r>
            <a:r>
              <a:rPr lang="zh-CN" altLang="en-US" b="1" dirty="0"/>
              <a:t>盘点</a:t>
            </a:r>
            <a:endParaRPr lang="en-US" altLang="zh-CN" b="1" dirty="0"/>
          </a:p>
          <a:p>
            <a:r>
              <a:rPr lang="zh-CN" altLang="en-US" b="1" dirty="0"/>
              <a:t>⑤、</a:t>
            </a:r>
            <a:r>
              <a:rPr lang="zh-CN" altLang="en-US" dirty="0"/>
              <a:t>盘点实物录入完毕后，确定无误后，点进</a:t>
            </a:r>
            <a:r>
              <a:rPr lang="zh-CN" altLang="en-US" dirty="0">
                <a:solidFill>
                  <a:srgbClr val="FF0000"/>
                </a:solidFill>
              </a:rPr>
              <a:t>确认</a:t>
            </a:r>
            <a:r>
              <a:rPr lang="zh-CN" altLang="en-US" dirty="0"/>
              <a:t>，系统会自动上传实盘数据且产生本次盘点差异；</a:t>
            </a:r>
          </a:p>
        </p:txBody>
      </p:sp>
      <p:pic>
        <p:nvPicPr>
          <p:cNvPr id="3" name="图片 2"/>
          <p:cNvPicPr>
            <a:picLocks noChangeAspect="1"/>
          </p:cNvPicPr>
          <p:nvPr/>
        </p:nvPicPr>
        <p:blipFill>
          <a:blip r:embed="rId2"/>
          <a:stretch>
            <a:fillRect/>
          </a:stretch>
        </p:blipFill>
        <p:spPr>
          <a:xfrm>
            <a:off x="225084" y="1612980"/>
            <a:ext cx="7771428" cy="5075201"/>
          </a:xfrm>
          <a:prstGeom prst="rect">
            <a:avLst/>
          </a:prstGeom>
        </p:spPr>
      </p:pic>
    </p:spTree>
    <p:extLst>
      <p:ext uri="{BB962C8B-B14F-4D97-AF65-F5344CB8AC3E}">
        <p14:creationId xmlns:p14="http://schemas.microsoft.com/office/powerpoint/2010/main" val="364109113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270255" y="872455"/>
            <a:ext cx="11921745" cy="2031325"/>
          </a:xfrm>
          <a:prstGeom prst="rect">
            <a:avLst/>
          </a:prstGeom>
          <a:noFill/>
        </p:spPr>
        <p:txBody>
          <a:bodyPr wrap="square" rtlCol="0">
            <a:spAutoFit/>
          </a:bodyPr>
          <a:lstStyle/>
          <a:p>
            <a:r>
              <a:rPr lang="en-US" altLang="zh-CN" b="1" dirty="0"/>
              <a:t>2.6.</a:t>
            </a:r>
            <a:r>
              <a:rPr lang="zh-CN" altLang="en-US" b="1" dirty="0"/>
              <a:t>清账</a:t>
            </a:r>
            <a:r>
              <a:rPr lang="en-US" altLang="zh-CN" b="1" dirty="0"/>
              <a:t>&amp;</a:t>
            </a:r>
            <a:r>
              <a:rPr lang="zh-CN" altLang="en-US" b="1" dirty="0"/>
              <a:t>日结</a:t>
            </a:r>
            <a:endParaRPr lang="en-US" altLang="zh-CN" b="1" dirty="0"/>
          </a:p>
          <a:p>
            <a:r>
              <a:rPr lang="zh-CN" altLang="en-US" b="1" dirty="0"/>
              <a:t>①、</a:t>
            </a:r>
            <a:r>
              <a:rPr lang="zh-CN" altLang="en-US" dirty="0"/>
              <a:t>进入管理</a:t>
            </a:r>
            <a:r>
              <a:rPr lang="en-US" altLang="zh-CN" dirty="0"/>
              <a:t>,</a:t>
            </a:r>
            <a:r>
              <a:rPr lang="zh-CN" altLang="en-US" dirty="0"/>
              <a:t>点击进入清帐</a:t>
            </a:r>
            <a:r>
              <a:rPr lang="en-US" altLang="zh-CN" dirty="0"/>
              <a:t>,</a:t>
            </a:r>
            <a:r>
              <a:rPr lang="zh-CN" altLang="en-US" dirty="0"/>
              <a:t>在此处可以进行门店营业日结前的销售对账，可以自动打印出营业开始到本次清帐间  发生的销售情况等信息；</a:t>
            </a:r>
            <a:endParaRPr lang="en-US" altLang="zh-CN" dirty="0"/>
          </a:p>
          <a:p>
            <a:r>
              <a:rPr lang="zh-CN" altLang="en-US" dirty="0">
                <a:solidFill>
                  <a:srgbClr val="FF0000"/>
                </a:solidFill>
              </a:rPr>
              <a:t>清帐完成后会自动打印出销售快报中显示的当日销售</a:t>
            </a:r>
            <a:endParaRPr lang="en-US" altLang="zh-CN" dirty="0">
              <a:solidFill>
                <a:srgbClr val="FF0000"/>
              </a:solidFill>
            </a:endParaRPr>
          </a:p>
          <a:p>
            <a:r>
              <a:rPr lang="zh-CN" altLang="en-US" b="1" dirty="0"/>
              <a:t>②、</a:t>
            </a:r>
            <a:r>
              <a:rPr lang="zh-CN" altLang="en-US" dirty="0"/>
              <a:t>进入管理</a:t>
            </a:r>
            <a:r>
              <a:rPr lang="en-US" altLang="zh-CN" dirty="0"/>
              <a:t>,</a:t>
            </a:r>
            <a:r>
              <a:rPr lang="zh-CN" altLang="en-US" dirty="0"/>
              <a:t>点击进入日结</a:t>
            </a:r>
            <a:r>
              <a:rPr lang="en-US" altLang="zh-CN" dirty="0"/>
              <a:t>,</a:t>
            </a:r>
            <a:r>
              <a:rPr lang="zh-CN" altLang="en-US" dirty="0"/>
              <a:t>在此处可以进行门店营业结束后的日结操作，</a:t>
            </a:r>
          </a:p>
          <a:p>
            <a:r>
              <a:rPr lang="zh-CN" altLang="en-US" dirty="0">
                <a:solidFill>
                  <a:srgbClr val="FF0000"/>
                </a:solidFill>
              </a:rPr>
              <a:t>日结完毕可以自动打印出当天营业发生的销售情况等信息</a:t>
            </a:r>
            <a:r>
              <a:rPr lang="zh-CN" altLang="en-US" dirty="0"/>
              <a:t>。</a:t>
            </a:r>
          </a:p>
          <a:p>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04" y="2578153"/>
            <a:ext cx="5976113" cy="3882831"/>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127" y="2578153"/>
            <a:ext cx="5960873" cy="3882831"/>
          </a:xfrm>
          <a:prstGeom prst="rect">
            <a:avLst/>
          </a:prstGeom>
        </p:spPr>
      </p:pic>
      <p:sp>
        <p:nvSpPr>
          <p:cNvPr id="7" name="TextBox 6"/>
          <p:cNvSpPr txBox="1"/>
          <p:nvPr/>
        </p:nvSpPr>
        <p:spPr>
          <a:xfrm>
            <a:off x="201336" y="6488668"/>
            <a:ext cx="5524215" cy="369332"/>
          </a:xfrm>
          <a:prstGeom prst="rect">
            <a:avLst/>
          </a:prstGeom>
          <a:noFill/>
          <a:ln w="25400">
            <a:solidFill>
              <a:schemeClr val="accent1"/>
            </a:solidFill>
          </a:ln>
        </p:spPr>
        <p:txBody>
          <a:bodyPr wrap="square" rtlCol="0">
            <a:spAutoFit/>
          </a:bodyPr>
          <a:lstStyle/>
          <a:p>
            <a:r>
              <a:rPr lang="zh-CN" altLang="en-US" dirty="0"/>
              <a:t>注意：</a:t>
            </a:r>
            <a:r>
              <a:rPr lang="zh-CN" altLang="en-US" dirty="0">
                <a:solidFill>
                  <a:srgbClr val="FF0000"/>
                </a:solidFill>
              </a:rPr>
              <a:t>未下班前不允许点击这里，否则当天无法下账</a:t>
            </a:r>
          </a:p>
        </p:txBody>
      </p:sp>
    </p:spTree>
    <p:extLst>
      <p:ext uri="{BB962C8B-B14F-4D97-AF65-F5344CB8AC3E}">
        <p14:creationId xmlns:p14="http://schemas.microsoft.com/office/powerpoint/2010/main" val="3925221092"/>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文本框 1"/>
          <p:cNvSpPr txBox="1"/>
          <p:nvPr/>
        </p:nvSpPr>
        <p:spPr>
          <a:xfrm>
            <a:off x="295422" y="858129"/>
            <a:ext cx="4647426" cy="1200329"/>
          </a:xfrm>
          <a:prstGeom prst="rect">
            <a:avLst/>
          </a:prstGeom>
          <a:noFill/>
        </p:spPr>
        <p:txBody>
          <a:bodyPr wrap="none" rtlCol="0">
            <a:spAutoFit/>
          </a:bodyPr>
          <a:lstStyle/>
          <a:p>
            <a:r>
              <a:rPr lang="en-US" altLang="zh-CN" b="1" dirty="0"/>
              <a:t>2.6.</a:t>
            </a:r>
            <a:r>
              <a:rPr lang="zh-CN" altLang="en-US" b="1" dirty="0"/>
              <a:t>每日现金存款明细表</a:t>
            </a:r>
            <a:endParaRPr lang="en-US" altLang="zh-CN" b="1" dirty="0"/>
          </a:p>
          <a:p>
            <a:r>
              <a:rPr lang="zh-CN" altLang="en-US" dirty="0"/>
              <a:t>进入管理，点击</a:t>
            </a:r>
            <a:r>
              <a:rPr lang="zh-CN" altLang="en-US" dirty="0">
                <a:solidFill>
                  <a:srgbClr val="FF0000"/>
                </a:solidFill>
              </a:rPr>
              <a:t>每日现金收银</a:t>
            </a:r>
            <a:r>
              <a:rPr lang="en-US" altLang="zh-CN" dirty="0">
                <a:solidFill>
                  <a:srgbClr val="FF0000"/>
                </a:solidFill>
              </a:rPr>
              <a:t>-</a:t>
            </a:r>
            <a:r>
              <a:rPr lang="zh-CN" altLang="en-US" dirty="0">
                <a:solidFill>
                  <a:srgbClr val="FF0000"/>
                </a:solidFill>
              </a:rPr>
              <a:t>存款明细表</a:t>
            </a:r>
            <a:r>
              <a:rPr lang="zh-CN" altLang="en-US" dirty="0"/>
              <a:t>，</a:t>
            </a:r>
            <a:endParaRPr lang="en-US" altLang="zh-CN" dirty="0"/>
          </a:p>
          <a:p>
            <a:r>
              <a:rPr lang="zh-CN" altLang="en-US" b="1" dirty="0"/>
              <a:t>①、</a:t>
            </a:r>
            <a:r>
              <a:rPr lang="zh-CN" altLang="en-US" dirty="0"/>
              <a:t>点击</a:t>
            </a:r>
            <a:r>
              <a:rPr lang="zh-CN" altLang="en-US" dirty="0">
                <a:solidFill>
                  <a:srgbClr val="FF0000"/>
                </a:solidFill>
              </a:rPr>
              <a:t>新增</a:t>
            </a:r>
            <a:r>
              <a:rPr lang="zh-CN" altLang="en-US" dirty="0"/>
              <a:t>进行昨日营业额的现金维护</a:t>
            </a:r>
            <a:endParaRPr lang="en-US" altLang="zh-CN" dirty="0"/>
          </a:p>
          <a:p>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737360"/>
            <a:ext cx="9640645" cy="5120640"/>
          </a:xfrm>
          <a:prstGeom prst="rect">
            <a:avLst/>
          </a:prstGeom>
        </p:spPr>
      </p:pic>
    </p:spTree>
    <p:extLst>
      <p:ext uri="{BB962C8B-B14F-4D97-AF65-F5344CB8AC3E}">
        <p14:creationId xmlns:p14="http://schemas.microsoft.com/office/powerpoint/2010/main" val="404793731"/>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文本框 1"/>
          <p:cNvSpPr txBox="1"/>
          <p:nvPr/>
        </p:nvSpPr>
        <p:spPr>
          <a:xfrm>
            <a:off x="295422" y="858129"/>
            <a:ext cx="11896578" cy="1200329"/>
          </a:xfrm>
          <a:prstGeom prst="rect">
            <a:avLst/>
          </a:prstGeom>
          <a:noFill/>
        </p:spPr>
        <p:txBody>
          <a:bodyPr wrap="square" rtlCol="0">
            <a:spAutoFit/>
          </a:bodyPr>
          <a:lstStyle/>
          <a:p>
            <a:r>
              <a:rPr lang="en-US" altLang="zh-CN" b="1" dirty="0"/>
              <a:t>2.6.</a:t>
            </a:r>
            <a:r>
              <a:rPr lang="zh-CN" altLang="en-US" b="1" dirty="0"/>
              <a:t>每日现金存款明细表</a:t>
            </a:r>
            <a:endParaRPr lang="en-US" altLang="zh-CN" b="1" dirty="0"/>
          </a:p>
          <a:p>
            <a:r>
              <a:rPr lang="zh-CN" altLang="en-US" b="1" dirty="0"/>
              <a:t>②、</a:t>
            </a:r>
            <a:r>
              <a:rPr lang="zh-CN" altLang="en-US" dirty="0"/>
              <a:t>输入</a:t>
            </a:r>
            <a:r>
              <a:rPr lang="zh-CN" altLang="en-US" dirty="0">
                <a:solidFill>
                  <a:srgbClr val="FF0000"/>
                </a:solidFill>
              </a:rPr>
              <a:t>存款账户后四位尾号数字</a:t>
            </a:r>
            <a:r>
              <a:rPr lang="en-US" altLang="zh-CN" dirty="0"/>
              <a:t>——</a:t>
            </a:r>
            <a:r>
              <a:rPr lang="zh-CN" altLang="en-US" dirty="0"/>
              <a:t>点击</a:t>
            </a:r>
            <a:r>
              <a:rPr lang="zh-CN" altLang="en-US" dirty="0">
                <a:solidFill>
                  <a:srgbClr val="FF0000"/>
                </a:solidFill>
              </a:rPr>
              <a:t>增加存款明细</a:t>
            </a:r>
            <a:r>
              <a:rPr lang="en-US" altLang="zh-CN" dirty="0"/>
              <a:t>——</a:t>
            </a:r>
            <a:r>
              <a:rPr lang="zh-CN" altLang="en-US" dirty="0"/>
              <a:t>填</a:t>
            </a:r>
            <a:r>
              <a:rPr lang="zh-CN" altLang="en-US" dirty="0">
                <a:solidFill>
                  <a:srgbClr val="FF0000"/>
                </a:solidFill>
              </a:rPr>
              <a:t>销售日期</a:t>
            </a:r>
            <a:r>
              <a:rPr lang="en-US" altLang="zh-CN" dirty="0"/>
              <a:t>——</a:t>
            </a:r>
            <a:r>
              <a:rPr lang="zh-CN" altLang="en-US" dirty="0"/>
              <a:t>输入</a:t>
            </a:r>
            <a:r>
              <a:rPr lang="zh-CN" altLang="en-US" dirty="0">
                <a:solidFill>
                  <a:srgbClr val="FF0000"/>
                </a:solidFill>
              </a:rPr>
              <a:t>存款现金</a:t>
            </a:r>
            <a:r>
              <a:rPr lang="en-US" altLang="zh-CN" dirty="0"/>
              <a:t>——</a:t>
            </a:r>
            <a:r>
              <a:rPr lang="zh-CN" altLang="en-US" dirty="0"/>
              <a:t>点击</a:t>
            </a:r>
            <a:r>
              <a:rPr lang="zh-CN" altLang="en-US" dirty="0">
                <a:solidFill>
                  <a:srgbClr val="FF0000"/>
                </a:solidFill>
              </a:rPr>
              <a:t>提交</a:t>
            </a:r>
            <a:r>
              <a:rPr lang="zh-CN" altLang="en-US" dirty="0"/>
              <a:t>即可</a:t>
            </a:r>
          </a:p>
          <a:p>
            <a:endParaRPr lang="en-US" altLang="zh-CN" dirty="0"/>
          </a:p>
          <a:p>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438505"/>
            <a:ext cx="9774014" cy="5419495"/>
          </a:xfrm>
          <a:prstGeom prst="rect">
            <a:avLst/>
          </a:prstGeom>
        </p:spPr>
      </p:pic>
    </p:spTree>
    <p:extLst>
      <p:ext uri="{BB962C8B-B14F-4D97-AF65-F5344CB8AC3E}">
        <p14:creationId xmlns:p14="http://schemas.microsoft.com/office/powerpoint/2010/main" val="133530330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295422" y="806631"/>
            <a:ext cx="7484741" cy="923330"/>
          </a:xfrm>
          <a:prstGeom prst="rect">
            <a:avLst/>
          </a:prstGeom>
          <a:noFill/>
        </p:spPr>
        <p:txBody>
          <a:bodyPr wrap="none" rtlCol="0">
            <a:spAutoFit/>
          </a:bodyPr>
          <a:lstStyle/>
          <a:p>
            <a:r>
              <a:rPr lang="en-US" altLang="zh-CN" b="1" dirty="0"/>
              <a:t>1.1.</a:t>
            </a:r>
            <a:r>
              <a:rPr lang="zh-CN" altLang="en-US" b="1" dirty="0"/>
              <a:t>登录</a:t>
            </a:r>
            <a:endParaRPr lang="en-US" altLang="zh-CN" b="1" dirty="0"/>
          </a:p>
          <a:p>
            <a:r>
              <a:rPr lang="zh-CN" altLang="en-US" b="1" dirty="0"/>
              <a:t>①、</a:t>
            </a:r>
            <a:r>
              <a:rPr lang="zh-CN" altLang="en-US" dirty="0"/>
              <a:t>双击桌面</a:t>
            </a:r>
            <a:r>
              <a:rPr lang="en-US" altLang="zh-CN" dirty="0"/>
              <a:t>           </a:t>
            </a:r>
            <a:r>
              <a:rPr lang="zh-CN" altLang="en-US" dirty="0">
                <a:solidFill>
                  <a:srgbClr val="FF0000"/>
                </a:solidFill>
              </a:rPr>
              <a:t>收银系统图标</a:t>
            </a:r>
            <a:r>
              <a:rPr lang="zh-CN" altLang="en-US" dirty="0"/>
              <a:t>，将出现如下登录界面，如</a:t>
            </a:r>
            <a:r>
              <a:rPr lang="zh-CN" altLang="en-US" dirty="0">
                <a:solidFill>
                  <a:srgbClr val="FF0000"/>
                </a:solidFill>
              </a:rPr>
              <a:t>图</a:t>
            </a:r>
            <a:r>
              <a:rPr lang="en-US" altLang="zh-CN" dirty="0">
                <a:solidFill>
                  <a:srgbClr val="FF0000"/>
                </a:solidFill>
              </a:rPr>
              <a:t>1</a:t>
            </a:r>
            <a:r>
              <a:rPr lang="zh-CN" altLang="en-US" dirty="0"/>
              <a:t>所示：</a:t>
            </a:r>
          </a:p>
          <a:p>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8" y="1570322"/>
            <a:ext cx="11441836" cy="4965742"/>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106" y="1097918"/>
            <a:ext cx="569308" cy="472404"/>
          </a:xfrm>
          <a:prstGeom prst="rect">
            <a:avLst/>
          </a:prstGeom>
        </p:spPr>
      </p:pic>
      <p:sp>
        <p:nvSpPr>
          <p:cNvPr id="9" name="TextBox 8"/>
          <p:cNvSpPr txBox="1"/>
          <p:nvPr/>
        </p:nvSpPr>
        <p:spPr>
          <a:xfrm>
            <a:off x="6627303" y="6568580"/>
            <a:ext cx="543739" cy="369332"/>
          </a:xfrm>
          <a:prstGeom prst="rect">
            <a:avLst/>
          </a:prstGeom>
          <a:noFill/>
        </p:spPr>
        <p:txBody>
          <a:bodyPr wrap="none" rtlCol="0">
            <a:spAutoFit/>
          </a:bodyPr>
          <a:lstStyle/>
          <a:p>
            <a:r>
              <a:rPr lang="zh-CN" altLang="en-US" dirty="0"/>
              <a:t>图</a:t>
            </a:r>
            <a:r>
              <a:rPr lang="en-US" altLang="zh-CN" dirty="0"/>
              <a:t>1</a:t>
            </a:r>
            <a:endParaRPr lang="zh-CN" altLang="en-US" dirty="0"/>
          </a:p>
        </p:txBody>
      </p:sp>
    </p:spTree>
    <p:extLst>
      <p:ext uri="{BB962C8B-B14F-4D97-AF65-F5344CB8AC3E}">
        <p14:creationId xmlns:p14="http://schemas.microsoft.com/office/powerpoint/2010/main" val="2104522997"/>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295421" y="813732"/>
            <a:ext cx="8352189" cy="923330"/>
          </a:xfrm>
          <a:prstGeom prst="rect">
            <a:avLst/>
          </a:prstGeom>
          <a:noFill/>
        </p:spPr>
        <p:txBody>
          <a:bodyPr wrap="square" rtlCol="0">
            <a:spAutoFit/>
          </a:bodyPr>
          <a:lstStyle/>
          <a:p>
            <a:r>
              <a:rPr lang="en-US" altLang="zh-CN" b="1" dirty="0"/>
              <a:t>2.7.</a:t>
            </a:r>
            <a:r>
              <a:rPr lang="zh-CN" altLang="en-US" b="1" dirty="0"/>
              <a:t>会员注册</a:t>
            </a:r>
            <a:endParaRPr lang="en-US" altLang="zh-CN" b="1" dirty="0"/>
          </a:p>
          <a:p>
            <a:r>
              <a:rPr lang="zh-CN" altLang="en-US" dirty="0"/>
              <a:t>进入管理，点击会员注册，所有</a:t>
            </a:r>
            <a:r>
              <a:rPr lang="zh-CN" altLang="en-US" dirty="0">
                <a:solidFill>
                  <a:srgbClr val="FF0000"/>
                </a:solidFill>
              </a:rPr>
              <a:t>*</a:t>
            </a:r>
            <a:r>
              <a:rPr lang="zh-CN" altLang="en-US" dirty="0"/>
              <a:t>的地方必填，然后</a:t>
            </a:r>
            <a:r>
              <a:rPr lang="zh-CN" altLang="en-US" dirty="0">
                <a:solidFill>
                  <a:srgbClr val="FF0000"/>
                </a:solidFill>
              </a:rPr>
              <a:t>点击保存</a:t>
            </a:r>
            <a:r>
              <a:rPr lang="zh-CN" altLang="en-US" dirty="0"/>
              <a:t>即可</a:t>
            </a:r>
          </a:p>
          <a:p>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1" y="1423851"/>
            <a:ext cx="9678751" cy="5434149"/>
          </a:xfrm>
          <a:prstGeom prst="rect">
            <a:avLst/>
          </a:prstGeom>
        </p:spPr>
      </p:pic>
    </p:spTree>
    <p:extLst>
      <p:ext uri="{BB962C8B-B14F-4D97-AF65-F5344CB8AC3E}">
        <p14:creationId xmlns:p14="http://schemas.microsoft.com/office/powerpoint/2010/main" val="1697402830"/>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295422" y="813732"/>
            <a:ext cx="11604841" cy="1200329"/>
          </a:xfrm>
          <a:prstGeom prst="rect">
            <a:avLst/>
          </a:prstGeom>
          <a:noFill/>
        </p:spPr>
        <p:txBody>
          <a:bodyPr wrap="square" rtlCol="0">
            <a:spAutoFit/>
          </a:bodyPr>
          <a:lstStyle/>
          <a:p>
            <a:r>
              <a:rPr lang="en-US" altLang="zh-CN" b="1" dirty="0"/>
              <a:t>2.8.</a:t>
            </a:r>
            <a:r>
              <a:rPr lang="zh-CN" altLang="en-US" b="1" dirty="0"/>
              <a:t>促销易耗品收货单（物料确认）</a:t>
            </a:r>
            <a:endParaRPr lang="en-US" altLang="zh-CN" b="1" dirty="0"/>
          </a:p>
          <a:p>
            <a:r>
              <a:rPr lang="zh-CN" altLang="en-US" dirty="0"/>
              <a:t>进入管理，点击促销易耗品收货单</a:t>
            </a:r>
          </a:p>
          <a:p>
            <a:r>
              <a:rPr lang="zh-CN" altLang="en-US" b="1" dirty="0"/>
              <a:t>①、</a:t>
            </a:r>
            <a:r>
              <a:rPr lang="zh-CN" altLang="en-US" dirty="0"/>
              <a:t>如下图在单据前面</a:t>
            </a:r>
            <a:r>
              <a:rPr lang="zh-CN" altLang="en-US" dirty="0">
                <a:solidFill>
                  <a:srgbClr val="FF0000"/>
                </a:solidFill>
              </a:rPr>
              <a:t>打勾</a:t>
            </a:r>
            <a:r>
              <a:rPr lang="zh-CN" altLang="en-US" dirty="0"/>
              <a:t>，然后点击</a:t>
            </a:r>
            <a:r>
              <a:rPr lang="zh-CN" altLang="en-US" dirty="0">
                <a:solidFill>
                  <a:srgbClr val="FF0000"/>
                </a:solidFill>
              </a:rPr>
              <a:t>查看明细</a:t>
            </a:r>
          </a:p>
          <a:p>
            <a:endParaRPr lang="zh-CN" altLang="en-US" b="1" dirty="0"/>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720569"/>
            <a:ext cx="8438605" cy="5137431"/>
          </a:xfrm>
          <a:prstGeom prst="rect">
            <a:avLst/>
          </a:prstGeom>
        </p:spPr>
      </p:pic>
    </p:spTree>
    <p:extLst>
      <p:ext uri="{BB962C8B-B14F-4D97-AF65-F5344CB8AC3E}">
        <p14:creationId xmlns:p14="http://schemas.microsoft.com/office/powerpoint/2010/main" val="2387974639"/>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73354" y="813731"/>
            <a:ext cx="4118818" cy="2031325"/>
          </a:xfrm>
          <a:prstGeom prst="rect">
            <a:avLst/>
          </a:prstGeom>
          <a:noFill/>
          <a:ln>
            <a:noFill/>
          </a:ln>
        </p:spPr>
        <p:txBody>
          <a:bodyPr wrap="square" rtlCol="0">
            <a:spAutoFit/>
          </a:bodyPr>
          <a:lstStyle/>
          <a:p>
            <a:r>
              <a:rPr lang="en-US" altLang="zh-CN" b="1" dirty="0"/>
              <a:t>2.8.</a:t>
            </a:r>
            <a:r>
              <a:rPr lang="zh-CN" altLang="en-US" b="1" dirty="0"/>
              <a:t>促销易耗品收货单（物料确认）</a:t>
            </a:r>
            <a:endParaRPr lang="en-US" altLang="zh-CN" b="1" dirty="0"/>
          </a:p>
          <a:p>
            <a:endParaRPr lang="en-US" altLang="zh-CN" b="1" dirty="0"/>
          </a:p>
          <a:p>
            <a:r>
              <a:rPr lang="zh-CN" altLang="en-US" b="1" dirty="0"/>
              <a:t>②、</a:t>
            </a:r>
            <a:r>
              <a:rPr lang="zh-CN" altLang="en-US" dirty="0"/>
              <a:t>在出现的界面中按照以下步骤操作</a:t>
            </a:r>
            <a:r>
              <a:rPr lang="zh-CN" altLang="en-US" b="1" dirty="0"/>
              <a:t>：</a:t>
            </a:r>
            <a:endParaRPr lang="en-US" altLang="zh-CN" b="1" dirty="0"/>
          </a:p>
          <a:p>
            <a:r>
              <a:rPr lang="zh-CN" altLang="en-US" b="1" dirty="0"/>
              <a:t>第一、</a:t>
            </a:r>
            <a:r>
              <a:rPr lang="zh-CN" altLang="en-US" dirty="0"/>
              <a:t>选择</a:t>
            </a:r>
            <a:r>
              <a:rPr lang="zh-CN" altLang="en-US" dirty="0">
                <a:solidFill>
                  <a:srgbClr val="FF0000"/>
                </a:solidFill>
              </a:rPr>
              <a:t>收货人</a:t>
            </a:r>
            <a:r>
              <a:rPr lang="zh-CN" altLang="en-US" dirty="0"/>
              <a:t>；</a:t>
            </a:r>
          </a:p>
          <a:p>
            <a:r>
              <a:rPr lang="zh-CN" altLang="en-US" b="1" dirty="0"/>
              <a:t>第二、</a:t>
            </a:r>
            <a:r>
              <a:rPr lang="zh-CN" altLang="en-US" dirty="0"/>
              <a:t>输入企划给你们的</a:t>
            </a:r>
            <a:r>
              <a:rPr lang="zh-CN" altLang="en-US" dirty="0">
                <a:solidFill>
                  <a:srgbClr val="FF0000"/>
                </a:solidFill>
              </a:rPr>
              <a:t>物料数量</a:t>
            </a:r>
            <a:r>
              <a:rPr lang="zh-CN" altLang="en-US" dirty="0"/>
              <a:t>；</a:t>
            </a:r>
          </a:p>
          <a:p>
            <a:r>
              <a:rPr lang="zh-CN" altLang="en-US" b="1" dirty="0"/>
              <a:t>第三、</a:t>
            </a:r>
            <a:r>
              <a:rPr lang="zh-CN" altLang="en-US" dirty="0"/>
              <a:t>点击</a:t>
            </a:r>
            <a:r>
              <a:rPr lang="zh-CN" altLang="en-US" dirty="0">
                <a:solidFill>
                  <a:srgbClr val="FF0000"/>
                </a:solidFill>
              </a:rPr>
              <a:t>保存</a:t>
            </a:r>
            <a:r>
              <a:rPr lang="zh-CN" altLang="en-US" dirty="0"/>
              <a:t>；</a:t>
            </a:r>
          </a:p>
          <a:p>
            <a:r>
              <a:rPr lang="zh-CN" altLang="en-US" b="1" dirty="0"/>
              <a:t>第四、</a:t>
            </a:r>
            <a:r>
              <a:rPr lang="zh-CN" altLang="en-US" dirty="0"/>
              <a:t>点击</a:t>
            </a:r>
            <a:r>
              <a:rPr lang="zh-CN" altLang="en-US" dirty="0">
                <a:solidFill>
                  <a:srgbClr val="FF0000"/>
                </a:solidFill>
              </a:rPr>
              <a:t>确认收货</a:t>
            </a:r>
            <a:r>
              <a:rPr lang="zh-CN" altLang="en-US" dirty="0"/>
              <a:t>；</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172" y="813731"/>
            <a:ext cx="7869200" cy="5744809"/>
          </a:xfrm>
          <a:prstGeom prst="rect">
            <a:avLst/>
          </a:prstGeom>
        </p:spPr>
      </p:pic>
    </p:spTree>
    <p:extLst>
      <p:ext uri="{BB962C8B-B14F-4D97-AF65-F5344CB8AC3E}">
        <p14:creationId xmlns:p14="http://schemas.microsoft.com/office/powerpoint/2010/main" val="20257040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195942" y="857085"/>
            <a:ext cx="11604841" cy="1477328"/>
          </a:xfrm>
          <a:prstGeom prst="rect">
            <a:avLst/>
          </a:prstGeom>
          <a:noFill/>
        </p:spPr>
        <p:txBody>
          <a:bodyPr wrap="square" rtlCol="0">
            <a:spAutoFit/>
          </a:bodyPr>
          <a:lstStyle/>
          <a:p>
            <a:r>
              <a:rPr lang="en-US" altLang="zh-CN" b="1" dirty="0"/>
              <a:t>2.9.</a:t>
            </a:r>
            <a:r>
              <a:rPr lang="zh-CN" altLang="en-US" b="1" dirty="0"/>
              <a:t>道具订单管理（道具收货）</a:t>
            </a:r>
            <a:endParaRPr lang="en-US" altLang="zh-CN" b="1" dirty="0"/>
          </a:p>
          <a:p>
            <a:r>
              <a:rPr lang="zh-CN" altLang="en-US" dirty="0"/>
              <a:t>进入管理，点击道具订单管理</a:t>
            </a:r>
            <a:endParaRPr lang="en-US" altLang="zh-CN" dirty="0"/>
          </a:p>
          <a:p>
            <a:r>
              <a:rPr lang="zh-CN" altLang="en-US" b="1" dirty="0"/>
              <a:t>①、</a:t>
            </a:r>
            <a:r>
              <a:rPr lang="zh-CN" altLang="en-US" dirty="0"/>
              <a:t>如下图在单据前面</a:t>
            </a:r>
            <a:r>
              <a:rPr lang="zh-CN" altLang="en-US" dirty="0">
                <a:solidFill>
                  <a:srgbClr val="FF0000"/>
                </a:solidFill>
              </a:rPr>
              <a:t>打勾</a:t>
            </a:r>
            <a:r>
              <a:rPr lang="zh-CN" altLang="en-US" dirty="0"/>
              <a:t>，然后点击</a:t>
            </a:r>
            <a:r>
              <a:rPr lang="zh-CN" altLang="en-US" dirty="0">
                <a:solidFill>
                  <a:srgbClr val="FF0000"/>
                </a:solidFill>
              </a:rPr>
              <a:t>查看明细</a:t>
            </a:r>
          </a:p>
          <a:p>
            <a:endParaRPr lang="zh-CN" altLang="en-US" dirty="0">
              <a:solidFill>
                <a:srgbClr val="FF0000"/>
              </a:solidFill>
            </a:endParaRPr>
          </a:p>
          <a:p>
            <a:endParaRPr lang="en-US" altLang="zh-CN"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732703"/>
            <a:ext cx="10037298" cy="5125297"/>
          </a:xfrm>
          <a:prstGeom prst="rect">
            <a:avLst/>
          </a:prstGeom>
        </p:spPr>
      </p:pic>
    </p:spTree>
    <p:extLst>
      <p:ext uri="{BB962C8B-B14F-4D97-AF65-F5344CB8AC3E}">
        <p14:creationId xmlns:p14="http://schemas.microsoft.com/office/powerpoint/2010/main" val="351612164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二、管理功能</a:t>
            </a:r>
          </a:p>
        </p:txBody>
      </p:sp>
      <p:sp>
        <p:nvSpPr>
          <p:cNvPr id="2" name="TextBox 1"/>
          <p:cNvSpPr txBox="1"/>
          <p:nvPr/>
        </p:nvSpPr>
        <p:spPr>
          <a:xfrm>
            <a:off x="182880" y="813731"/>
            <a:ext cx="11604841" cy="2308324"/>
          </a:xfrm>
          <a:prstGeom prst="rect">
            <a:avLst/>
          </a:prstGeom>
          <a:noFill/>
        </p:spPr>
        <p:txBody>
          <a:bodyPr wrap="square" rtlCol="0">
            <a:spAutoFit/>
          </a:bodyPr>
          <a:lstStyle/>
          <a:p>
            <a:r>
              <a:rPr lang="en-US" altLang="zh-CN" b="1" dirty="0"/>
              <a:t>2.8.</a:t>
            </a:r>
            <a:r>
              <a:rPr lang="zh-CN" altLang="en-US" b="1" dirty="0"/>
              <a:t>道具订单管理（道具收货）</a:t>
            </a:r>
            <a:endParaRPr lang="en-US" altLang="zh-CN" b="1" dirty="0"/>
          </a:p>
          <a:p>
            <a:endParaRPr lang="zh-CN" altLang="en-US" b="1" dirty="0"/>
          </a:p>
          <a:p>
            <a:r>
              <a:rPr lang="zh-CN" altLang="en-US" b="1" dirty="0"/>
              <a:t>②、</a:t>
            </a:r>
            <a:r>
              <a:rPr lang="zh-CN" altLang="en-US" dirty="0"/>
              <a:t>在出现的界面中按照以下步骤操作</a:t>
            </a:r>
            <a:r>
              <a:rPr lang="zh-CN" altLang="en-US" b="1" dirty="0"/>
              <a:t>：</a:t>
            </a:r>
            <a:endParaRPr lang="en-US" altLang="zh-CN" b="1" dirty="0"/>
          </a:p>
          <a:p>
            <a:r>
              <a:rPr lang="zh-CN" altLang="en-US" b="1" dirty="0"/>
              <a:t>第一、</a:t>
            </a:r>
            <a:r>
              <a:rPr lang="zh-CN" altLang="en-US" dirty="0"/>
              <a:t>选择</a:t>
            </a:r>
            <a:r>
              <a:rPr lang="zh-CN" altLang="en-US" dirty="0">
                <a:solidFill>
                  <a:srgbClr val="FF0000"/>
                </a:solidFill>
              </a:rPr>
              <a:t>收货人</a:t>
            </a:r>
            <a:r>
              <a:rPr lang="zh-CN" altLang="en-US" dirty="0"/>
              <a:t>；</a:t>
            </a:r>
          </a:p>
          <a:p>
            <a:r>
              <a:rPr lang="zh-CN" altLang="en-US" b="1" dirty="0"/>
              <a:t>第二、</a:t>
            </a:r>
            <a:r>
              <a:rPr lang="zh-CN" altLang="en-US" dirty="0"/>
              <a:t>输入</a:t>
            </a:r>
            <a:r>
              <a:rPr lang="zh-CN" altLang="en-US" dirty="0">
                <a:solidFill>
                  <a:srgbClr val="FF0000"/>
                </a:solidFill>
              </a:rPr>
              <a:t>空间、终端形象部</a:t>
            </a:r>
            <a:r>
              <a:rPr lang="zh-CN" altLang="en-US" dirty="0"/>
              <a:t>给你们的</a:t>
            </a:r>
            <a:endParaRPr lang="en-US" altLang="zh-CN" dirty="0"/>
          </a:p>
          <a:p>
            <a:r>
              <a:rPr lang="zh-CN" altLang="en-US" dirty="0">
                <a:solidFill>
                  <a:srgbClr val="FF0000"/>
                </a:solidFill>
              </a:rPr>
              <a:t>陈列道具数量</a:t>
            </a:r>
            <a:r>
              <a:rPr lang="zh-CN" altLang="en-US" dirty="0"/>
              <a:t>；</a:t>
            </a:r>
          </a:p>
          <a:p>
            <a:r>
              <a:rPr lang="zh-CN" altLang="en-US" b="1" dirty="0"/>
              <a:t>第三、</a:t>
            </a:r>
            <a:r>
              <a:rPr lang="zh-CN" altLang="en-US" dirty="0"/>
              <a:t>点击</a:t>
            </a:r>
            <a:r>
              <a:rPr lang="zh-CN" altLang="en-US" dirty="0">
                <a:solidFill>
                  <a:srgbClr val="FF0000"/>
                </a:solidFill>
              </a:rPr>
              <a:t>保存</a:t>
            </a:r>
            <a:r>
              <a:rPr lang="zh-CN" altLang="en-US" dirty="0"/>
              <a:t>；</a:t>
            </a:r>
          </a:p>
          <a:p>
            <a:r>
              <a:rPr lang="zh-CN" altLang="en-US" b="1" dirty="0"/>
              <a:t>第四、</a:t>
            </a:r>
            <a:r>
              <a:rPr lang="zh-CN" altLang="en-US" dirty="0"/>
              <a:t>点击</a:t>
            </a:r>
            <a:r>
              <a:rPr lang="zh-CN" altLang="en-US" dirty="0">
                <a:solidFill>
                  <a:srgbClr val="FF0000"/>
                </a:solidFill>
              </a:rPr>
              <a:t>确认收货</a:t>
            </a:r>
            <a:r>
              <a:rPr lang="zh-CN" altLang="en-US" dirty="0"/>
              <a:t>；</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923" y="813731"/>
            <a:ext cx="7820449" cy="6044269"/>
          </a:xfrm>
          <a:prstGeom prst="rect">
            <a:avLst/>
          </a:prstGeom>
        </p:spPr>
      </p:pic>
    </p:spTree>
    <p:extLst>
      <p:ext uri="{BB962C8B-B14F-4D97-AF65-F5344CB8AC3E}">
        <p14:creationId xmlns:p14="http://schemas.microsoft.com/office/powerpoint/2010/main" val="276537788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三、报表功能</a:t>
            </a:r>
          </a:p>
        </p:txBody>
      </p:sp>
      <p:sp>
        <p:nvSpPr>
          <p:cNvPr id="2" name="TextBox 1"/>
          <p:cNvSpPr txBox="1"/>
          <p:nvPr/>
        </p:nvSpPr>
        <p:spPr>
          <a:xfrm>
            <a:off x="295421" y="813732"/>
            <a:ext cx="12075105" cy="1200329"/>
          </a:xfrm>
          <a:prstGeom prst="rect">
            <a:avLst/>
          </a:prstGeom>
          <a:noFill/>
        </p:spPr>
        <p:txBody>
          <a:bodyPr wrap="square" rtlCol="0">
            <a:spAutoFit/>
          </a:bodyPr>
          <a:lstStyle/>
          <a:p>
            <a:r>
              <a:rPr lang="en-US" altLang="zh-CN" b="1" dirty="0"/>
              <a:t>3.1.</a:t>
            </a:r>
            <a:r>
              <a:rPr lang="zh-CN" altLang="en-US" b="1" dirty="0"/>
              <a:t>每日销售日结查询</a:t>
            </a:r>
            <a:endParaRPr lang="en-US" altLang="zh-CN" b="1" dirty="0"/>
          </a:p>
          <a:p>
            <a:r>
              <a:rPr lang="zh-CN" altLang="en-US" dirty="0"/>
              <a:t>此功能可以店铺查询</a:t>
            </a:r>
            <a:r>
              <a:rPr lang="zh-CN" altLang="en-US" dirty="0">
                <a:solidFill>
                  <a:srgbClr val="FF0000"/>
                </a:solidFill>
              </a:rPr>
              <a:t>一个月以内</a:t>
            </a:r>
            <a:r>
              <a:rPr lang="zh-CN" altLang="en-US" dirty="0"/>
              <a:t>的</a:t>
            </a:r>
            <a:r>
              <a:rPr lang="zh-CN" altLang="en-US" dirty="0">
                <a:solidFill>
                  <a:srgbClr val="FF0000"/>
                </a:solidFill>
              </a:rPr>
              <a:t>销售日结</a:t>
            </a:r>
            <a:r>
              <a:rPr lang="zh-CN" altLang="en-US" dirty="0"/>
              <a:t>情况，报表会智能提示，存在</a:t>
            </a:r>
            <a:r>
              <a:rPr lang="zh-CN" altLang="en-US" dirty="0">
                <a:solidFill>
                  <a:srgbClr val="FF0000"/>
                </a:solidFill>
              </a:rPr>
              <a:t>异常的销售日结不平</a:t>
            </a:r>
            <a:r>
              <a:rPr lang="zh-CN" altLang="en-US" dirty="0"/>
              <a:t>或者</a:t>
            </a:r>
            <a:r>
              <a:rPr lang="zh-CN" altLang="en-US" dirty="0">
                <a:solidFill>
                  <a:srgbClr val="FF0000"/>
                </a:solidFill>
              </a:rPr>
              <a:t>没有做日结</a:t>
            </a:r>
            <a:r>
              <a:rPr lang="zh-CN" altLang="en-US" dirty="0"/>
              <a:t>的情况，</a:t>
            </a:r>
            <a:endParaRPr lang="en-US" altLang="zh-CN" dirty="0"/>
          </a:p>
          <a:p>
            <a:r>
              <a:rPr lang="zh-CN" altLang="en-US" dirty="0"/>
              <a:t>报表以</a:t>
            </a:r>
            <a:r>
              <a:rPr lang="zh-CN" altLang="en-US" dirty="0">
                <a:solidFill>
                  <a:srgbClr val="FF0000"/>
                </a:solidFill>
              </a:rPr>
              <a:t>红色</a:t>
            </a:r>
            <a:r>
              <a:rPr lang="zh-CN" altLang="en-US" dirty="0"/>
              <a:t>显示，方便店铺人员检查出错的情况，及时处理异常单据，同时也方便对每天的销售情况进行对比 作出销售策略的调整。</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0" y="2014061"/>
            <a:ext cx="10742693" cy="4752500"/>
          </a:xfrm>
          <a:prstGeom prst="rect">
            <a:avLst/>
          </a:prstGeom>
        </p:spPr>
      </p:pic>
    </p:spTree>
    <p:extLst>
      <p:ext uri="{BB962C8B-B14F-4D97-AF65-F5344CB8AC3E}">
        <p14:creationId xmlns:p14="http://schemas.microsoft.com/office/powerpoint/2010/main" val="3128799657"/>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三、报表功能</a:t>
            </a:r>
          </a:p>
        </p:txBody>
      </p:sp>
      <p:sp>
        <p:nvSpPr>
          <p:cNvPr id="2" name="TextBox 1"/>
          <p:cNvSpPr txBox="1"/>
          <p:nvPr/>
        </p:nvSpPr>
        <p:spPr>
          <a:xfrm>
            <a:off x="295422" y="847180"/>
            <a:ext cx="11759558" cy="923330"/>
          </a:xfrm>
          <a:prstGeom prst="rect">
            <a:avLst/>
          </a:prstGeom>
          <a:noFill/>
        </p:spPr>
        <p:txBody>
          <a:bodyPr wrap="square" rtlCol="0">
            <a:spAutoFit/>
          </a:bodyPr>
          <a:lstStyle/>
          <a:p>
            <a:r>
              <a:rPr lang="en-US" altLang="zh-CN" b="1" dirty="0"/>
              <a:t>3.2.</a:t>
            </a:r>
            <a:r>
              <a:rPr lang="zh-CN" altLang="en-US" b="1" dirty="0"/>
              <a:t>销售快报</a:t>
            </a:r>
            <a:endParaRPr lang="en-US" altLang="zh-CN" b="1" dirty="0"/>
          </a:p>
          <a:p>
            <a:r>
              <a:rPr lang="zh-CN" altLang="en-US" dirty="0"/>
              <a:t>销售快报可以对当日的销售总额作一个快速的查看，选择销售快报键入</a:t>
            </a:r>
            <a:r>
              <a:rPr lang="zh-CN" altLang="en-US" dirty="0">
                <a:solidFill>
                  <a:srgbClr val="FF0000"/>
                </a:solidFill>
              </a:rPr>
              <a:t>回车键</a:t>
            </a:r>
            <a:r>
              <a:rPr lang="zh-CN" altLang="en-US" dirty="0"/>
              <a:t>，将显示当天累计销售额</a:t>
            </a:r>
          </a:p>
          <a:p>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521929"/>
            <a:ext cx="9658832" cy="5055998"/>
          </a:xfrm>
          <a:prstGeom prst="rect">
            <a:avLst/>
          </a:prstGeom>
        </p:spPr>
      </p:pic>
    </p:spTree>
    <p:extLst>
      <p:ext uri="{BB962C8B-B14F-4D97-AF65-F5344CB8AC3E}">
        <p14:creationId xmlns:p14="http://schemas.microsoft.com/office/powerpoint/2010/main" val="927053325"/>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三、报表功能</a:t>
            </a:r>
          </a:p>
        </p:txBody>
      </p:sp>
      <p:sp>
        <p:nvSpPr>
          <p:cNvPr id="2" name="TextBox 1"/>
          <p:cNvSpPr txBox="1"/>
          <p:nvPr/>
        </p:nvSpPr>
        <p:spPr>
          <a:xfrm>
            <a:off x="203982" y="855677"/>
            <a:ext cx="11982768" cy="1200329"/>
          </a:xfrm>
          <a:prstGeom prst="rect">
            <a:avLst/>
          </a:prstGeom>
          <a:noFill/>
        </p:spPr>
        <p:txBody>
          <a:bodyPr wrap="none" rtlCol="0">
            <a:spAutoFit/>
          </a:bodyPr>
          <a:lstStyle/>
          <a:p>
            <a:r>
              <a:rPr lang="en-US" altLang="zh-CN" b="1" dirty="0"/>
              <a:t>3.3.  </a:t>
            </a:r>
            <a:r>
              <a:rPr lang="zh-CN" altLang="en-US" b="1" dirty="0"/>
              <a:t>销售单据分析报表</a:t>
            </a:r>
            <a:endParaRPr lang="en-US" altLang="zh-CN" b="1" dirty="0"/>
          </a:p>
          <a:p>
            <a:r>
              <a:rPr lang="zh-CN" altLang="en-US" dirty="0"/>
              <a:t>进入报表</a:t>
            </a:r>
            <a:r>
              <a:rPr lang="en-US" altLang="zh-CN" dirty="0"/>
              <a:t>,</a:t>
            </a:r>
            <a:r>
              <a:rPr lang="zh-CN" altLang="en-US" dirty="0"/>
              <a:t>点击进入销售单据分析报表</a:t>
            </a:r>
            <a:r>
              <a:rPr lang="en-US" altLang="zh-CN" dirty="0"/>
              <a:t>,</a:t>
            </a:r>
            <a:r>
              <a:rPr lang="zh-CN" altLang="en-US" dirty="0"/>
              <a:t>此报表可按销售单据查询某一时间段内门店的销售信息，可以进行数据的  多维</a:t>
            </a:r>
            <a:endParaRPr lang="en-US" altLang="zh-CN" dirty="0"/>
          </a:p>
          <a:p>
            <a:r>
              <a:rPr lang="zh-CN" altLang="en-US" dirty="0"/>
              <a:t>度分析，以及拖拉删除数据、汇总数据</a:t>
            </a:r>
            <a:endParaRPr lang="en-US" altLang="zh-CN" dirty="0"/>
          </a:p>
          <a:p>
            <a:r>
              <a:rPr lang="zh-CN" altLang="en-US" b="1" dirty="0"/>
              <a:t>①、</a:t>
            </a:r>
            <a:r>
              <a:rPr lang="zh-CN" altLang="en-US" dirty="0"/>
              <a:t>选择</a:t>
            </a:r>
            <a:r>
              <a:rPr lang="zh-CN" altLang="en-US" dirty="0">
                <a:solidFill>
                  <a:srgbClr val="FF0000"/>
                </a:solidFill>
              </a:rPr>
              <a:t>时间段</a:t>
            </a:r>
            <a:r>
              <a:rPr lang="zh-CN" altLang="en-US" dirty="0"/>
              <a:t>。点击</a:t>
            </a:r>
            <a:r>
              <a:rPr lang="zh-CN" altLang="en-US" dirty="0">
                <a:solidFill>
                  <a:srgbClr val="FF0000"/>
                </a:solidFill>
              </a:rPr>
              <a:t>列聚组</a:t>
            </a:r>
            <a:r>
              <a:rPr lang="zh-CN" altLang="en-US" dirty="0"/>
              <a:t>选择需要的</a:t>
            </a:r>
            <a:r>
              <a:rPr lang="zh-CN" altLang="en-US" dirty="0">
                <a:solidFill>
                  <a:srgbClr val="FF0000"/>
                </a:solidFill>
              </a:rPr>
              <a:t>查询选项；</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82" y="2056006"/>
            <a:ext cx="10240804" cy="4801994"/>
          </a:xfrm>
          <a:prstGeom prst="rect">
            <a:avLst/>
          </a:prstGeom>
        </p:spPr>
      </p:pic>
    </p:spTree>
    <p:extLst>
      <p:ext uri="{BB962C8B-B14F-4D97-AF65-F5344CB8AC3E}">
        <p14:creationId xmlns:p14="http://schemas.microsoft.com/office/powerpoint/2010/main" val="512219410"/>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三、报表功能</a:t>
            </a:r>
          </a:p>
        </p:txBody>
      </p:sp>
      <p:sp>
        <p:nvSpPr>
          <p:cNvPr id="2" name="TextBox 1"/>
          <p:cNvSpPr txBox="1"/>
          <p:nvPr/>
        </p:nvSpPr>
        <p:spPr>
          <a:xfrm>
            <a:off x="120580" y="855677"/>
            <a:ext cx="11683218" cy="646331"/>
          </a:xfrm>
          <a:prstGeom prst="rect">
            <a:avLst/>
          </a:prstGeom>
          <a:noFill/>
        </p:spPr>
        <p:txBody>
          <a:bodyPr wrap="square" rtlCol="0">
            <a:spAutoFit/>
          </a:bodyPr>
          <a:lstStyle/>
          <a:p>
            <a:r>
              <a:rPr lang="en-US" altLang="zh-CN" b="1" dirty="0"/>
              <a:t>3.3.  </a:t>
            </a:r>
            <a:r>
              <a:rPr lang="zh-CN" altLang="en-US" b="1" dirty="0"/>
              <a:t>销售单据分析报表</a:t>
            </a:r>
            <a:endParaRPr lang="en-US" altLang="zh-CN" b="1" dirty="0"/>
          </a:p>
          <a:p>
            <a:r>
              <a:rPr lang="zh-CN" altLang="en-US" b="1" dirty="0"/>
              <a:t>②、</a:t>
            </a:r>
            <a:r>
              <a:rPr lang="zh-CN" altLang="en-US" dirty="0"/>
              <a:t>列聚组里面</a:t>
            </a:r>
            <a:r>
              <a:rPr lang="zh-CN" altLang="en-US" dirty="0">
                <a:solidFill>
                  <a:srgbClr val="FF0000"/>
                </a:solidFill>
              </a:rPr>
              <a:t>所有选项</a:t>
            </a:r>
            <a:r>
              <a:rPr lang="zh-CN" altLang="en-US" dirty="0"/>
              <a:t>如下图</a:t>
            </a:r>
            <a:endParaRPr lang="en-US" altLang="zh-CN"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92" y="1502008"/>
            <a:ext cx="9035479" cy="5062789"/>
          </a:xfrm>
          <a:prstGeom prst="rect">
            <a:avLst/>
          </a:prstGeom>
        </p:spPr>
      </p:pic>
      <p:sp>
        <p:nvSpPr>
          <p:cNvPr id="7" name="文本框 6"/>
          <p:cNvSpPr txBox="1"/>
          <p:nvPr/>
        </p:nvSpPr>
        <p:spPr>
          <a:xfrm>
            <a:off x="9244483" y="1502008"/>
            <a:ext cx="2853666" cy="2585323"/>
          </a:xfrm>
          <a:prstGeom prst="rect">
            <a:avLst/>
          </a:prstGeom>
          <a:noFill/>
          <a:ln w="25400">
            <a:solidFill>
              <a:schemeClr val="accent1"/>
            </a:solidFill>
          </a:ln>
        </p:spPr>
        <p:txBody>
          <a:bodyPr wrap="none" rtlCol="0">
            <a:spAutoFit/>
          </a:bodyPr>
          <a:lstStyle/>
          <a:p>
            <a:r>
              <a:rPr lang="zh-CN" altLang="en-US" b="1" dirty="0"/>
              <a:t>备注：属性</a:t>
            </a:r>
            <a:r>
              <a:rPr lang="en-US" altLang="zh-CN" b="1" dirty="0"/>
              <a:t>1~8</a:t>
            </a:r>
            <a:r>
              <a:rPr lang="zh-CN" altLang="en-US" b="1" dirty="0"/>
              <a:t>含义：</a:t>
            </a:r>
            <a:endParaRPr lang="en-US" altLang="zh-CN" b="1" dirty="0"/>
          </a:p>
          <a:p>
            <a:r>
              <a:rPr lang="zh-CN" altLang="en-US" dirty="0"/>
              <a:t>属性</a:t>
            </a:r>
            <a:r>
              <a:rPr lang="en-US" altLang="zh-CN" dirty="0"/>
              <a:t>1</a:t>
            </a:r>
            <a:r>
              <a:rPr lang="zh-CN" altLang="en-US" b="1" dirty="0"/>
              <a:t>：</a:t>
            </a:r>
            <a:r>
              <a:rPr lang="zh-CN" altLang="en-US" dirty="0">
                <a:solidFill>
                  <a:srgbClr val="FF0000"/>
                </a:solidFill>
              </a:rPr>
              <a:t>大类“鞋服配”；</a:t>
            </a:r>
            <a:endParaRPr lang="en-US" altLang="zh-CN" dirty="0">
              <a:solidFill>
                <a:srgbClr val="FF0000"/>
              </a:solidFill>
            </a:endParaRPr>
          </a:p>
          <a:p>
            <a:r>
              <a:rPr lang="zh-CN" altLang="en-US" dirty="0"/>
              <a:t>属性</a:t>
            </a:r>
            <a:r>
              <a:rPr lang="en-US" altLang="zh-CN" dirty="0"/>
              <a:t>2</a:t>
            </a:r>
            <a:r>
              <a:rPr lang="zh-CN" altLang="en-US" dirty="0"/>
              <a:t>：</a:t>
            </a:r>
            <a:r>
              <a:rPr lang="zh-CN" altLang="en-US" dirty="0">
                <a:solidFill>
                  <a:srgbClr val="FF0000"/>
                </a:solidFill>
              </a:rPr>
              <a:t>年份；</a:t>
            </a:r>
            <a:endParaRPr lang="en-US" altLang="zh-CN" dirty="0">
              <a:solidFill>
                <a:srgbClr val="FF0000"/>
              </a:solidFill>
            </a:endParaRPr>
          </a:p>
          <a:p>
            <a:r>
              <a:rPr lang="zh-CN" altLang="en-US" dirty="0"/>
              <a:t>属性</a:t>
            </a:r>
            <a:r>
              <a:rPr lang="en-US" altLang="zh-CN" dirty="0"/>
              <a:t>3</a:t>
            </a:r>
            <a:r>
              <a:rPr lang="zh-CN" altLang="en-US" dirty="0"/>
              <a:t>：</a:t>
            </a:r>
            <a:r>
              <a:rPr lang="zh-CN" altLang="en-US" dirty="0">
                <a:solidFill>
                  <a:srgbClr val="FF0000"/>
                </a:solidFill>
              </a:rPr>
              <a:t>季节；</a:t>
            </a:r>
            <a:endParaRPr lang="en-US" altLang="zh-CN" dirty="0">
              <a:solidFill>
                <a:srgbClr val="FF0000"/>
              </a:solidFill>
            </a:endParaRPr>
          </a:p>
          <a:p>
            <a:r>
              <a:rPr lang="zh-CN" altLang="en-US" dirty="0"/>
              <a:t>属性</a:t>
            </a:r>
            <a:r>
              <a:rPr lang="en-US" altLang="zh-CN" dirty="0"/>
              <a:t>4</a:t>
            </a:r>
            <a:r>
              <a:rPr lang="zh-CN" altLang="en-US" dirty="0"/>
              <a:t>：</a:t>
            </a:r>
            <a:r>
              <a:rPr lang="zh-CN" altLang="en-US" dirty="0">
                <a:solidFill>
                  <a:srgbClr val="FF0000"/>
                </a:solidFill>
              </a:rPr>
              <a:t>性别</a:t>
            </a:r>
            <a:endParaRPr lang="en-US" altLang="zh-CN" dirty="0">
              <a:solidFill>
                <a:srgbClr val="FF0000"/>
              </a:solidFill>
            </a:endParaRPr>
          </a:p>
          <a:p>
            <a:r>
              <a:rPr lang="zh-CN" altLang="en-US" dirty="0"/>
              <a:t>属性</a:t>
            </a:r>
            <a:r>
              <a:rPr lang="en-US" altLang="zh-CN" dirty="0"/>
              <a:t>5</a:t>
            </a:r>
            <a:r>
              <a:rPr lang="zh-CN" altLang="en-US" dirty="0"/>
              <a:t>：</a:t>
            </a:r>
            <a:r>
              <a:rPr lang="zh-CN" altLang="en-US" dirty="0">
                <a:solidFill>
                  <a:srgbClr val="FF0000"/>
                </a:solidFill>
              </a:rPr>
              <a:t>大类“鞋服配”；</a:t>
            </a:r>
            <a:endParaRPr lang="en-US" altLang="zh-CN" dirty="0">
              <a:solidFill>
                <a:srgbClr val="FF0000"/>
              </a:solidFill>
            </a:endParaRPr>
          </a:p>
          <a:p>
            <a:r>
              <a:rPr lang="zh-CN" altLang="en-US" dirty="0"/>
              <a:t>属性</a:t>
            </a:r>
            <a:r>
              <a:rPr lang="en-US" altLang="zh-CN" dirty="0"/>
              <a:t>6</a:t>
            </a:r>
            <a:r>
              <a:rPr lang="zh-CN" altLang="en-US" dirty="0"/>
              <a:t>：</a:t>
            </a:r>
            <a:r>
              <a:rPr lang="zh-CN" altLang="en-US" dirty="0">
                <a:solidFill>
                  <a:srgbClr val="FF0000"/>
                </a:solidFill>
              </a:rPr>
              <a:t>中类；</a:t>
            </a:r>
            <a:endParaRPr lang="en-US" altLang="zh-CN" dirty="0">
              <a:solidFill>
                <a:srgbClr val="FF0000"/>
              </a:solidFill>
            </a:endParaRPr>
          </a:p>
          <a:p>
            <a:r>
              <a:rPr lang="zh-CN" altLang="en-US" dirty="0"/>
              <a:t>属性</a:t>
            </a:r>
            <a:r>
              <a:rPr lang="en-US" altLang="zh-CN" dirty="0"/>
              <a:t>7</a:t>
            </a:r>
            <a:r>
              <a:rPr lang="zh-CN" altLang="en-US" dirty="0"/>
              <a:t>：</a:t>
            </a:r>
            <a:r>
              <a:rPr lang="zh-CN" altLang="en-US" dirty="0">
                <a:solidFill>
                  <a:srgbClr val="FF0000"/>
                </a:solidFill>
              </a:rPr>
              <a:t>小类；</a:t>
            </a:r>
            <a:endParaRPr lang="en-US" altLang="zh-CN" dirty="0">
              <a:solidFill>
                <a:srgbClr val="FF0000"/>
              </a:solidFill>
            </a:endParaRPr>
          </a:p>
          <a:p>
            <a:r>
              <a:rPr lang="zh-CN" altLang="en-US" dirty="0"/>
              <a:t>属性</a:t>
            </a:r>
            <a:r>
              <a:rPr lang="en-US" altLang="zh-CN" dirty="0"/>
              <a:t>8</a:t>
            </a:r>
            <a:r>
              <a:rPr lang="zh-CN" altLang="en-US" dirty="0"/>
              <a:t>：</a:t>
            </a:r>
            <a:r>
              <a:rPr lang="en-US" altLang="zh-CN" dirty="0">
                <a:solidFill>
                  <a:srgbClr val="FF0000"/>
                </a:solidFill>
              </a:rPr>
              <a:t>ERKE(</a:t>
            </a:r>
            <a:r>
              <a:rPr lang="zh-CN" altLang="en-US" dirty="0">
                <a:solidFill>
                  <a:srgbClr val="FF0000"/>
                </a:solidFill>
              </a:rPr>
              <a:t>品牌</a:t>
            </a:r>
            <a:r>
              <a:rPr lang="en-US" altLang="zh-CN" dirty="0">
                <a:solidFill>
                  <a:srgbClr val="FF0000"/>
                </a:solidFill>
              </a:rPr>
              <a:t>)</a:t>
            </a:r>
            <a:endParaRPr lang="zh-CN" altLang="en-US" dirty="0">
              <a:solidFill>
                <a:srgbClr val="FF0000"/>
              </a:solidFill>
            </a:endParaRPr>
          </a:p>
        </p:txBody>
      </p:sp>
    </p:spTree>
    <p:extLst>
      <p:ext uri="{BB962C8B-B14F-4D97-AF65-F5344CB8AC3E}">
        <p14:creationId xmlns:p14="http://schemas.microsoft.com/office/powerpoint/2010/main" val="209282972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三、报表功能</a:t>
            </a:r>
          </a:p>
        </p:txBody>
      </p:sp>
      <p:sp>
        <p:nvSpPr>
          <p:cNvPr id="2" name="TextBox 1"/>
          <p:cNvSpPr txBox="1"/>
          <p:nvPr/>
        </p:nvSpPr>
        <p:spPr>
          <a:xfrm>
            <a:off x="251210" y="855677"/>
            <a:ext cx="5035353" cy="646331"/>
          </a:xfrm>
          <a:prstGeom prst="rect">
            <a:avLst/>
          </a:prstGeom>
          <a:noFill/>
        </p:spPr>
        <p:txBody>
          <a:bodyPr wrap="none" rtlCol="0">
            <a:spAutoFit/>
          </a:bodyPr>
          <a:lstStyle/>
          <a:p>
            <a:r>
              <a:rPr lang="en-US" altLang="zh-CN" b="1" dirty="0"/>
              <a:t>3.3.  </a:t>
            </a:r>
            <a:r>
              <a:rPr lang="zh-CN" altLang="en-US" b="1" dirty="0"/>
              <a:t>销售单据分析报表</a:t>
            </a:r>
            <a:endParaRPr lang="en-US" altLang="zh-CN" b="1" dirty="0"/>
          </a:p>
          <a:p>
            <a:r>
              <a:rPr lang="zh-CN" altLang="en-US" b="1" dirty="0"/>
              <a:t>③、</a:t>
            </a:r>
            <a:r>
              <a:rPr lang="zh-CN" altLang="en-US" dirty="0"/>
              <a:t>如图是选择一个</a:t>
            </a:r>
            <a:r>
              <a:rPr lang="zh-CN" altLang="en-US" dirty="0">
                <a:solidFill>
                  <a:srgbClr val="FF0000"/>
                </a:solidFill>
              </a:rPr>
              <a:t>营业员名称</a:t>
            </a:r>
            <a:r>
              <a:rPr lang="zh-CN" altLang="en-US" dirty="0"/>
              <a:t>选项的查询结果</a:t>
            </a:r>
            <a:endParaRPr lang="en-US" altLang="zh-CN"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502008"/>
            <a:ext cx="10240804" cy="5238426"/>
          </a:xfrm>
          <a:prstGeom prst="rect">
            <a:avLst/>
          </a:prstGeom>
        </p:spPr>
      </p:pic>
    </p:spTree>
    <p:extLst>
      <p:ext uri="{BB962C8B-B14F-4D97-AF65-F5344CB8AC3E}">
        <p14:creationId xmlns:p14="http://schemas.microsoft.com/office/powerpoint/2010/main" val="22372042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327170" y="788403"/>
            <a:ext cx="9741769" cy="646331"/>
          </a:xfrm>
          <a:prstGeom prst="rect">
            <a:avLst/>
          </a:prstGeom>
          <a:noFill/>
        </p:spPr>
        <p:txBody>
          <a:bodyPr wrap="none" rtlCol="0">
            <a:spAutoFit/>
          </a:bodyPr>
          <a:lstStyle/>
          <a:p>
            <a:r>
              <a:rPr lang="en-US" altLang="zh-CN" b="1" dirty="0"/>
              <a:t>1.1.</a:t>
            </a:r>
            <a:r>
              <a:rPr lang="zh-CN" altLang="en-US" b="1" dirty="0"/>
              <a:t>登录</a:t>
            </a:r>
          </a:p>
          <a:p>
            <a:r>
              <a:rPr lang="zh-CN" altLang="en-US" b="1" dirty="0"/>
              <a:t>②、</a:t>
            </a:r>
            <a:r>
              <a:rPr lang="zh-CN" altLang="en-US" dirty="0"/>
              <a:t>在</a:t>
            </a:r>
            <a:r>
              <a:rPr lang="zh-CN" altLang="en-US" dirty="0">
                <a:solidFill>
                  <a:srgbClr val="FF0000"/>
                </a:solidFill>
              </a:rPr>
              <a:t>图</a:t>
            </a:r>
            <a:r>
              <a:rPr lang="en-US" altLang="zh-CN" dirty="0">
                <a:solidFill>
                  <a:srgbClr val="FF0000"/>
                </a:solidFill>
              </a:rPr>
              <a:t>1</a:t>
            </a:r>
            <a:r>
              <a:rPr lang="zh-CN" altLang="en-US" dirty="0"/>
              <a:t>界面输入</a:t>
            </a:r>
            <a:r>
              <a:rPr lang="zh-CN" altLang="en-US" dirty="0">
                <a:solidFill>
                  <a:srgbClr val="FF0000"/>
                </a:solidFill>
              </a:rPr>
              <a:t>用户名：</a:t>
            </a:r>
            <a:r>
              <a:rPr lang="en-US" altLang="zh-CN" dirty="0">
                <a:solidFill>
                  <a:srgbClr val="FF0000"/>
                </a:solidFill>
              </a:rPr>
              <a:t>001</a:t>
            </a:r>
            <a:r>
              <a:rPr lang="zh-CN" altLang="en-US" dirty="0">
                <a:solidFill>
                  <a:srgbClr val="FF0000"/>
                </a:solidFill>
              </a:rPr>
              <a:t>及密码：</a:t>
            </a:r>
            <a:r>
              <a:rPr lang="en-US" altLang="zh-CN" dirty="0">
                <a:solidFill>
                  <a:srgbClr val="FF0000"/>
                </a:solidFill>
              </a:rPr>
              <a:t>123456 </a:t>
            </a:r>
            <a:r>
              <a:rPr lang="zh-CN" altLang="en-US" dirty="0"/>
              <a:t>并点击登录。将进入收银界面，如</a:t>
            </a:r>
            <a:r>
              <a:rPr lang="zh-CN" altLang="en-US" dirty="0">
                <a:solidFill>
                  <a:srgbClr val="FF0000"/>
                </a:solidFill>
              </a:rPr>
              <a:t>图</a:t>
            </a:r>
            <a:r>
              <a:rPr lang="en-US" altLang="zh-CN" dirty="0">
                <a:solidFill>
                  <a:srgbClr val="FF0000"/>
                </a:solidFill>
              </a:rPr>
              <a:t>2</a:t>
            </a:r>
            <a:r>
              <a:rPr lang="zh-CN" altLang="en-US" dirty="0"/>
              <a:t>所示。</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70" y="1392681"/>
            <a:ext cx="11545507" cy="5159013"/>
          </a:xfrm>
          <a:prstGeom prst="rect">
            <a:avLst/>
          </a:prstGeom>
        </p:spPr>
      </p:pic>
      <p:sp>
        <p:nvSpPr>
          <p:cNvPr id="5" name="TextBox 4"/>
          <p:cNvSpPr txBox="1"/>
          <p:nvPr/>
        </p:nvSpPr>
        <p:spPr>
          <a:xfrm>
            <a:off x="6168415" y="6551694"/>
            <a:ext cx="543739" cy="369332"/>
          </a:xfrm>
          <a:prstGeom prst="rect">
            <a:avLst/>
          </a:prstGeom>
          <a:noFill/>
        </p:spPr>
        <p:txBody>
          <a:bodyPr wrap="none" rtlCol="0">
            <a:spAutoFit/>
          </a:bodyPr>
          <a:lstStyle/>
          <a:p>
            <a:r>
              <a:rPr lang="zh-CN" altLang="en-US" dirty="0"/>
              <a:t>图</a:t>
            </a:r>
            <a:r>
              <a:rPr lang="en-US" altLang="zh-CN" dirty="0"/>
              <a:t>2</a:t>
            </a:r>
            <a:endParaRPr lang="zh-CN" altLang="en-US" dirty="0"/>
          </a:p>
        </p:txBody>
      </p:sp>
    </p:spTree>
    <p:extLst>
      <p:ext uri="{BB962C8B-B14F-4D97-AF65-F5344CB8AC3E}">
        <p14:creationId xmlns:p14="http://schemas.microsoft.com/office/powerpoint/2010/main" val="750185054"/>
      </p:ext>
    </p:extLst>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三、报表功能</a:t>
            </a:r>
          </a:p>
        </p:txBody>
      </p:sp>
      <p:sp>
        <p:nvSpPr>
          <p:cNvPr id="2" name="TextBox 1"/>
          <p:cNvSpPr txBox="1"/>
          <p:nvPr/>
        </p:nvSpPr>
        <p:spPr>
          <a:xfrm>
            <a:off x="199006" y="862979"/>
            <a:ext cx="12315038" cy="1200329"/>
          </a:xfrm>
          <a:prstGeom prst="rect">
            <a:avLst/>
          </a:prstGeom>
          <a:noFill/>
        </p:spPr>
        <p:txBody>
          <a:bodyPr wrap="square" rtlCol="0">
            <a:spAutoFit/>
          </a:bodyPr>
          <a:lstStyle/>
          <a:p>
            <a:r>
              <a:rPr lang="en-US" altLang="zh-CN" b="1" dirty="0"/>
              <a:t>3.4.</a:t>
            </a:r>
            <a:r>
              <a:rPr lang="zh-CN" altLang="en-US" b="1" dirty="0"/>
              <a:t>库存分析报表</a:t>
            </a:r>
            <a:endParaRPr lang="en-US" altLang="zh-CN" b="1" dirty="0"/>
          </a:p>
          <a:p>
            <a:r>
              <a:rPr lang="zh-CN" altLang="en-US" dirty="0"/>
              <a:t>进入报表</a:t>
            </a:r>
            <a:r>
              <a:rPr lang="en-US" altLang="zh-CN" dirty="0"/>
              <a:t>,</a:t>
            </a:r>
            <a:r>
              <a:rPr lang="zh-CN" altLang="en-US" dirty="0"/>
              <a:t>点击进入库存分析报表</a:t>
            </a:r>
            <a:r>
              <a:rPr lang="en-US" altLang="zh-CN" dirty="0"/>
              <a:t>,</a:t>
            </a:r>
            <a:r>
              <a:rPr lang="zh-CN" altLang="en-US" dirty="0"/>
              <a:t>此报表可按</a:t>
            </a:r>
            <a:r>
              <a:rPr lang="zh-CN" altLang="en-US" dirty="0">
                <a:solidFill>
                  <a:srgbClr val="FF0000"/>
                </a:solidFill>
              </a:rPr>
              <a:t>货号、按商品描述、大类“鞋服配”、性别、年度、季节</a:t>
            </a:r>
            <a:r>
              <a:rPr lang="zh-CN" altLang="en-US" dirty="0"/>
              <a:t>来查询所有商</a:t>
            </a:r>
            <a:endParaRPr lang="en-US" altLang="zh-CN" dirty="0"/>
          </a:p>
          <a:p>
            <a:r>
              <a:rPr lang="zh-CN" altLang="en-US" dirty="0"/>
              <a:t>品在本门店的库存数据等信息。</a:t>
            </a:r>
          </a:p>
          <a:p>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735555"/>
            <a:ext cx="9453569" cy="5122445"/>
          </a:xfrm>
          <a:prstGeom prst="rect">
            <a:avLst/>
          </a:prstGeom>
        </p:spPr>
      </p:pic>
    </p:spTree>
    <p:extLst>
      <p:ext uri="{BB962C8B-B14F-4D97-AF65-F5344CB8AC3E}">
        <p14:creationId xmlns:p14="http://schemas.microsoft.com/office/powerpoint/2010/main" val="737804504"/>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三、报表功能</a:t>
            </a:r>
          </a:p>
        </p:txBody>
      </p:sp>
      <p:sp>
        <p:nvSpPr>
          <p:cNvPr id="2" name="TextBox 1"/>
          <p:cNvSpPr txBox="1"/>
          <p:nvPr/>
        </p:nvSpPr>
        <p:spPr>
          <a:xfrm>
            <a:off x="265480" y="847288"/>
            <a:ext cx="11697221" cy="1200329"/>
          </a:xfrm>
          <a:prstGeom prst="rect">
            <a:avLst/>
          </a:prstGeom>
          <a:noFill/>
        </p:spPr>
        <p:txBody>
          <a:bodyPr wrap="square" rtlCol="0">
            <a:spAutoFit/>
          </a:bodyPr>
          <a:lstStyle/>
          <a:p>
            <a:r>
              <a:rPr lang="en-US" altLang="zh-CN" b="1" dirty="0"/>
              <a:t>3.5.  </a:t>
            </a:r>
            <a:r>
              <a:rPr lang="zh-CN" altLang="en-US" b="1" dirty="0"/>
              <a:t>单品库存分布报表</a:t>
            </a:r>
            <a:endParaRPr lang="en-US" altLang="zh-CN" b="1" dirty="0"/>
          </a:p>
          <a:p>
            <a:r>
              <a:rPr lang="zh-CN" altLang="en-US" dirty="0"/>
              <a:t>进入报表</a:t>
            </a:r>
            <a:r>
              <a:rPr lang="en-US" altLang="zh-CN" dirty="0"/>
              <a:t>,</a:t>
            </a:r>
            <a:r>
              <a:rPr lang="zh-CN" altLang="en-US" dirty="0"/>
              <a:t>点击进入</a:t>
            </a:r>
            <a:r>
              <a:rPr lang="zh-CN" altLang="en-US" dirty="0">
                <a:solidFill>
                  <a:srgbClr val="FF0000"/>
                </a:solidFill>
              </a:rPr>
              <a:t>单品库存分布报表</a:t>
            </a:r>
            <a:r>
              <a:rPr lang="en-US" altLang="zh-CN" dirty="0"/>
              <a:t>,</a:t>
            </a:r>
            <a:r>
              <a:rPr lang="zh-CN" altLang="en-US" dirty="0"/>
              <a:t>此报表可按</a:t>
            </a:r>
            <a:r>
              <a:rPr lang="zh-CN" altLang="en-US" dirty="0">
                <a:solidFill>
                  <a:srgbClr val="FF0000"/>
                </a:solidFill>
              </a:rPr>
              <a:t>货号、门店名称、区域名称查询该款商品在其它门店或者区域的库存分布信息</a:t>
            </a:r>
          </a:p>
          <a:p>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702964"/>
            <a:ext cx="10581347" cy="5155036"/>
          </a:xfrm>
          <a:prstGeom prst="rect">
            <a:avLst/>
          </a:prstGeom>
        </p:spPr>
      </p:pic>
    </p:spTree>
    <p:extLst>
      <p:ext uri="{BB962C8B-B14F-4D97-AF65-F5344CB8AC3E}">
        <p14:creationId xmlns:p14="http://schemas.microsoft.com/office/powerpoint/2010/main" val="1306915143"/>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三、报表功能</a:t>
            </a:r>
          </a:p>
        </p:txBody>
      </p:sp>
      <p:sp>
        <p:nvSpPr>
          <p:cNvPr id="2" name="TextBox 1"/>
          <p:cNvSpPr txBox="1"/>
          <p:nvPr/>
        </p:nvSpPr>
        <p:spPr>
          <a:xfrm>
            <a:off x="272062" y="848576"/>
            <a:ext cx="11896578" cy="2031325"/>
          </a:xfrm>
          <a:prstGeom prst="rect">
            <a:avLst/>
          </a:prstGeom>
          <a:noFill/>
        </p:spPr>
        <p:txBody>
          <a:bodyPr wrap="square" rtlCol="0">
            <a:spAutoFit/>
          </a:bodyPr>
          <a:lstStyle/>
          <a:p>
            <a:r>
              <a:rPr lang="en-US" altLang="zh-CN" b="1" spc="-10" dirty="0">
                <a:latin typeface="Cambria"/>
                <a:cs typeface="Cambria"/>
              </a:rPr>
              <a:t>3.6. </a:t>
            </a:r>
            <a:r>
              <a:rPr lang="zh-CN" altLang="en-US" b="1" dirty="0">
                <a:latin typeface="Cambria"/>
                <a:cs typeface="Cambria"/>
              </a:rPr>
              <a:t> </a:t>
            </a:r>
            <a:r>
              <a:rPr lang="zh-CN" altLang="en-US" b="1" dirty="0">
                <a:latin typeface="SimSun"/>
                <a:cs typeface="SimSun"/>
              </a:rPr>
              <a:t>商品库存异动报表</a:t>
            </a:r>
            <a:endParaRPr lang="en-US" altLang="zh-CN" b="1" dirty="0">
              <a:latin typeface="SimSun"/>
              <a:cs typeface="SimSun"/>
            </a:endParaRPr>
          </a:p>
          <a:p>
            <a:r>
              <a:rPr lang="zh-CN" altLang="en-US" dirty="0">
                <a:latin typeface="SimSun"/>
                <a:cs typeface="SimSun"/>
              </a:rPr>
              <a:t>进入报表</a:t>
            </a:r>
            <a:r>
              <a:rPr lang="en-US" altLang="zh-CN" dirty="0">
                <a:latin typeface="SimSun"/>
                <a:cs typeface="SimSun"/>
              </a:rPr>
              <a:t>,</a:t>
            </a:r>
            <a:r>
              <a:rPr lang="zh-CN" altLang="en-US" dirty="0">
                <a:latin typeface="SimSun"/>
                <a:cs typeface="SimSun"/>
              </a:rPr>
              <a:t>点击进入商品库存异动报表</a:t>
            </a:r>
            <a:r>
              <a:rPr lang="en-US" altLang="zh-CN" dirty="0">
                <a:latin typeface="SimSun"/>
                <a:cs typeface="SimSun"/>
              </a:rPr>
              <a:t>,</a:t>
            </a:r>
            <a:r>
              <a:rPr lang="zh-CN" altLang="en-US" dirty="0">
                <a:latin typeface="SimSun"/>
                <a:cs typeface="SimSun"/>
              </a:rPr>
              <a:t>此报表可按货号、按尺码、按层级来查询某一时间段内门店的库存异动</a:t>
            </a:r>
          </a:p>
          <a:p>
            <a:r>
              <a:rPr lang="zh-CN" altLang="en-US" b="1" dirty="0">
                <a:latin typeface="SimSun"/>
                <a:cs typeface="SimSun"/>
              </a:rPr>
              <a:t>①、</a:t>
            </a:r>
            <a:r>
              <a:rPr lang="zh-CN" altLang="en-US" dirty="0">
                <a:solidFill>
                  <a:srgbClr val="FF0000"/>
                </a:solidFill>
                <a:latin typeface="SimSun"/>
                <a:cs typeface="SimSun"/>
              </a:rPr>
              <a:t>（包括期初库存、进货、销售、调入、调出、退货、盘点调整、期末库存、当前库存）等信息，方便店员查找某  个时间段的期间库存。                                  </a:t>
            </a:r>
            <a:r>
              <a:rPr lang="zh-CN" altLang="en-US" b="1" dirty="0">
                <a:latin typeface="SimSun"/>
                <a:cs typeface="SimSun"/>
              </a:rPr>
              <a:t> ②、</a:t>
            </a:r>
            <a:r>
              <a:rPr lang="zh-CN" altLang="en-US" dirty="0">
                <a:solidFill>
                  <a:srgbClr val="FF0000"/>
                </a:solidFill>
                <a:latin typeface="SimSun"/>
                <a:cs typeface="SimSun"/>
              </a:rPr>
              <a:t>输入货号可以进入单据流明细。</a:t>
            </a:r>
          </a:p>
          <a:p>
            <a:endParaRPr lang="zh-CN" altLang="en-US" dirty="0">
              <a:solidFill>
                <a:srgbClr val="FF0000"/>
              </a:solidFill>
              <a:latin typeface="SimSun"/>
              <a:cs typeface="SimSun"/>
            </a:endParaRPr>
          </a:p>
          <a:p>
            <a:endParaRPr lang="zh-CN" altLang="en-US" dirty="0">
              <a:latin typeface="SimSun"/>
              <a:cs typeface="SimSun"/>
            </a:endParaRPr>
          </a:p>
          <a:p>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475"/>
            <a:ext cx="6366002" cy="473452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133" y="2123474"/>
            <a:ext cx="5740865" cy="4734525"/>
          </a:xfrm>
          <a:prstGeom prst="rect">
            <a:avLst/>
          </a:prstGeom>
        </p:spPr>
      </p:pic>
    </p:spTree>
    <p:extLst>
      <p:ext uri="{BB962C8B-B14F-4D97-AF65-F5344CB8AC3E}">
        <p14:creationId xmlns:p14="http://schemas.microsoft.com/office/powerpoint/2010/main" val="1380068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三、报表功能</a:t>
            </a:r>
          </a:p>
        </p:txBody>
      </p:sp>
      <p:sp>
        <p:nvSpPr>
          <p:cNvPr id="2" name="TextBox 1"/>
          <p:cNvSpPr txBox="1"/>
          <p:nvPr/>
        </p:nvSpPr>
        <p:spPr>
          <a:xfrm>
            <a:off x="263673" y="830402"/>
            <a:ext cx="11928327" cy="1200329"/>
          </a:xfrm>
          <a:prstGeom prst="rect">
            <a:avLst/>
          </a:prstGeom>
          <a:noFill/>
        </p:spPr>
        <p:txBody>
          <a:bodyPr wrap="square" rtlCol="0">
            <a:spAutoFit/>
          </a:bodyPr>
          <a:lstStyle/>
          <a:p>
            <a:r>
              <a:rPr lang="en-US" altLang="zh-CN" b="1" dirty="0"/>
              <a:t>3.7.</a:t>
            </a:r>
            <a:r>
              <a:rPr lang="zh-CN" altLang="en-US" b="1" dirty="0"/>
              <a:t>小票查询</a:t>
            </a:r>
            <a:endParaRPr lang="en-US" altLang="zh-CN" b="1" dirty="0"/>
          </a:p>
          <a:p>
            <a:r>
              <a:rPr lang="zh-CN" altLang="en-US" dirty="0"/>
              <a:t>进入报表</a:t>
            </a:r>
            <a:r>
              <a:rPr lang="en-US" altLang="zh-CN" dirty="0"/>
              <a:t>,</a:t>
            </a:r>
            <a:r>
              <a:rPr lang="zh-CN" altLang="en-US" dirty="0"/>
              <a:t>点击进入小票查询</a:t>
            </a:r>
            <a:r>
              <a:rPr lang="en-US" altLang="zh-CN" dirty="0"/>
              <a:t>,</a:t>
            </a:r>
            <a:r>
              <a:rPr lang="zh-CN" altLang="en-US" dirty="0"/>
              <a:t>此处可以按门店查询某一时间段内门店的所有销售相关小票的信息，在此处也可以打印销售小票。</a:t>
            </a:r>
          </a:p>
          <a:p>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73" y="1714745"/>
            <a:ext cx="7496144" cy="5075667"/>
          </a:xfrm>
          <a:prstGeom prst="rect">
            <a:avLst/>
          </a:prstGeom>
        </p:spPr>
      </p:pic>
      <p:sp>
        <p:nvSpPr>
          <p:cNvPr id="5" name="TextBox 4"/>
          <p:cNvSpPr txBox="1"/>
          <p:nvPr/>
        </p:nvSpPr>
        <p:spPr>
          <a:xfrm>
            <a:off x="7864524" y="1904301"/>
            <a:ext cx="4205556" cy="646331"/>
          </a:xfrm>
          <a:prstGeom prst="rect">
            <a:avLst/>
          </a:prstGeom>
          <a:noFill/>
          <a:ln w="25400">
            <a:solidFill>
              <a:schemeClr val="accent1"/>
            </a:solidFill>
          </a:ln>
        </p:spPr>
        <p:txBody>
          <a:bodyPr wrap="square" rtlCol="0">
            <a:spAutoFit/>
          </a:bodyPr>
          <a:lstStyle/>
          <a:p>
            <a:r>
              <a:rPr lang="zh-CN" altLang="en-US" b="1" dirty="0"/>
              <a:t>注：</a:t>
            </a:r>
            <a:r>
              <a:rPr lang="zh-CN" altLang="en-US" dirty="0">
                <a:solidFill>
                  <a:srgbClr val="FF0000"/>
                </a:solidFill>
              </a:rPr>
              <a:t>这里可以选择查询某一天的小票信息，只限一周之内的小票</a:t>
            </a:r>
          </a:p>
        </p:txBody>
      </p:sp>
    </p:spTree>
    <p:extLst>
      <p:ext uri="{BB962C8B-B14F-4D97-AF65-F5344CB8AC3E}">
        <p14:creationId xmlns:p14="http://schemas.microsoft.com/office/powerpoint/2010/main" val="2348721506"/>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057247"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四、促销的获取</a:t>
            </a:r>
          </a:p>
        </p:txBody>
      </p:sp>
      <p:sp>
        <p:nvSpPr>
          <p:cNvPr id="2" name="文本框 1"/>
          <p:cNvSpPr txBox="1"/>
          <p:nvPr/>
        </p:nvSpPr>
        <p:spPr>
          <a:xfrm>
            <a:off x="239152" y="844062"/>
            <a:ext cx="12085360" cy="1754326"/>
          </a:xfrm>
          <a:prstGeom prst="rect">
            <a:avLst/>
          </a:prstGeom>
          <a:noFill/>
        </p:spPr>
        <p:txBody>
          <a:bodyPr wrap="none" rtlCol="0">
            <a:spAutoFit/>
          </a:bodyPr>
          <a:lstStyle/>
          <a:p>
            <a:r>
              <a:rPr lang="en-US" altLang="zh-CN" b="1" dirty="0"/>
              <a:t>4.1.</a:t>
            </a:r>
            <a:r>
              <a:rPr lang="zh-CN" altLang="en-US" b="1" dirty="0"/>
              <a:t>检查促销活动内容及是否完整下载</a:t>
            </a:r>
            <a:endParaRPr lang="en-US" altLang="zh-CN" b="1" dirty="0"/>
          </a:p>
          <a:p>
            <a:r>
              <a:rPr lang="zh-CN" altLang="en-US" dirty="0"/>
              <a:t>由企划部制定的促销方案，商品部人员在系统中制定，设置在一定的时间范围内执行的促销活动，收银人员严格执行</a:t>
            </a:r>
            <a:endParaRPr lang="en-US" altLang="zh-CN" dirty="0"/>
          </a:p>
          <a:p>
            <a:r>
              <a:rPr lang="zh-CN" altLang="en-US" dirty="0"/>
              <a:t>公司的促销政策，在</a:t>
            </a:r>
            <a:r>
              <a:rPr lang="zh-CN" altLang="en-US" dirty="0">
                <a:solidFill>
                  <a:srgbClr val="FF0000"/>
                </a:solidFill>
              </a:rPr>
              <a:t>规定的时间内及时检查促销方案是否下载完整，收银过程中是否执行有效</a:t>
            </a:r>
            <a:r>
              <a:rPr lang="zh-CN" altLang="en-US" dirty="0"/>
              <a:t>。  通过打开门店工具对</a:t>
            </a:r>
            <a:endParaRPr lang="en-US" altLang="zh-CN" dirty="0"/>
          </a:p>
          <a:p>
            <a:r>
              <a:rPr lang="zh-CN" altLang="en-US" dirty="0"/>
              <a:t>应的促销菜单，</a:t>
            </a:r>
            <a:r>
              <a:rPr lang="zh-CN" altLang="en-US" dirty="0">
                <a:solidFill>
                  <a:srgbClr val="FF0000"/>
                </a:solidFill>
              </a:rPr>
              <a:t>当促销未自动下载成功时，</a:t>
            </a:r>
            <a:r>
              <a:rPr lang="zh-CN" altLang="en-US" dirty="0"/>
              <a:t>可通过</a:t>
            </a:r>
            <a:r>
              <a:rPr lang="zh-CN" altLang="en-US" dirty="0">
                <a:solidFill>
                  <a:srgbClr val="FF0000"/>
                </a:solidFill>
              </a:rPr>
              <a:t>点击下载按钮将促销内容从服务端</a:t>
            </a:r>
            <a:r>
              <a:rPr lang="zh-CN" altLang="en-US" dirty="0"/>
              <a:t>下载下来。</a:t>
            </a:r>
          </a:p>
          <a:p>
            <a:endParaRPr lang="zh-CN" altLang="en-US" dirty="0"/>
          </a:p>
          <a:p>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2066472"/>
            <a:ext cx="7305909" cy="4791528"/>
          </a:xfrm>
          <a:prstGeom prst="rect">
            <a:avLst/>
          </a:prstGeom>
        </p:spPr>
      </p:pic>
      <p:sp>
        <p:nvSpPr>
          <p:cNvPr id="6" name="文本框 5"/>
          <p:cNvSpPr txBox="1"/>
          <p:nvPr/>
        </p:nvSpPr>
        <p:spPr>
          <a:xfrm>
            <a:off x="7677680" y="2066472"/>
            <a:ext cx="4378332" cy="2031325"/>
          </a:xfrm>
          <a:prstGeom prst="rect">
            <a:avLst/>
          </a:prstGeom>
          <a:noFill/>
          <a:ln w="25400">
            <a:solidFill>
              <a:schemeClr val="accent1"/>
            </a:solidFill>
          </a:ln>
        </p:spPr>
        <p:txBody>
          <a:bodyPr wrap="square" rtlCol="0">
            <a:spAutoFit/>
          </a:bodyPr>
          <a:lstStyle/>
          <a:p>
            <a:r>
              <a:rPr lang="zh-CN" altLang="en-US" dirty="0"/>
              <a:t>备注：</a:t>
            </a:r>
            <a:endParaRPr lang="en-US" altLang="zh-CN" dirty="0"/>
          </a:p>
          <a:p>
            <a:r>
              <a:rPr lang="zh-CN" altLang="en-US" b="1" dirty="0"/>
              <a:t>①、</a:t>
            </a:r>
            <a:r>
              <a:rPr lang="zh-CN" altLang="en-US" dirty="0"/>
              <a:t>对应的促销内容活动已是</a:t>
            </a:r>
            <a:r>
              <a:rPr lang="zh-CN" altLang="en-US" dirty="0">
                <a:solidFill>
                  <a:srgbClr val="FF0000"/>
                </a:solidFill>
              </a:rPr>
              <a:t>最新、状态</a:t>
            </a:r>
            <a:endParaRPr lang="en-US" altLang="zh-CN" dirty="0">
              <a:solidFill>
                <a:srgbClr val="FF0000"/>
              </a:solidFill>
            </a:endParaRPr>
          </a:p>
          <a:p>
            <a:r>
              <a:rPr lang="zh-CN" altLang="en-US" dirty="0">
                <a:solidFill>
                  <a:srgbClr val="FF0000"/>
                </a:solidFill>
              </a:rPr>
              <a:t>为生效、完整性标记为完整</a:t>
            </a:r>
            <a:r>
              <a:rPr lang="zh-CN" altLang="en-US" dirty="0"/>
              <a:t>即促销完整有效；</a:t>
            </a:r>
            <a:endParaRPr lang="en-US" altLang="zh-CN" dirty="0"/>
          </a:p>
          <a:p>
            <a:r>
              <a:rPr lang="zh-CN" altLang="en-US" b="1" dirty="0"/>
              <a:t>②、</a:t>
            </a:r>
            <a:r>
              <a:rPr lang="zh-CN" altLang="en-US" dirty="0"/>
              <a:t>如果已满足以上情况，促销不对，请找</a:t>
            </a:r>
            <a:r>
              <a:rPr lang="en-US" altLang="zh-CN" dirty="0"/>
              <a:t>IT</a:t>
            </a:r>
            <a:r>
              <a:rPr lang="zh-CN" altLang="en-US" dirty="0"/>
              <a:t>专员远程处理；</a:t>
            </a:r>
            <a:endParaRPr lang="en-US" altLang="zh-CN" dirty="0"/>
          </a:p>
          <a:p>
            <a:endParaRPr lang="zh-CN" altLang="en-US" dirty="0"/>
          </a:p>
        </p:txBody>
      </p:sp>
    </p:spTree>
    <p:extLst>
      <p:ext uri="{BB962C8B-B14F-4D97-AF65-F5344CB8AC3E}">
        <p14:creationId xmlns:p14="http://schemas.microsoft.com/office/powerpoint/2010/main" val="4067412443"/>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五、移动支付</a:t>
            </a:r>
          </a:p>
        </p:txBody>
      </p:sp>
      <p:sp>
        <p:nvSpPr>
          <p:cNvPr id="2" name="文本框 1"/>
          <p:cNvSpPr txBox="1"/>
          <p:nvPr/>
        </p:nvSpPr>
        <p:spPr>
          <a:xfrm>
            <a:off x="295422" y="914400"/>
            <a:ext cx="11690252" cy="646331"/>
          </a:xfrm>
          <a:prstGeom prst="rect">
            <a:avLst/>
          </a:prstGeom>
          <a:noFill/>
        </p:spPr>
        <p:txBody>
          <a:bodyPr wrap="square" rtlCol="0">
            <a:spAutoFit/>
          </a:bodyPr>
          <a:lstStyle/>
          <a:p>
            <a:r>
              <a:rPr lang="en-US" altLang="zh-CN" b="1" dirty="0"/>
              <a:t>5.1.</a:t>
            </a:r>
            <a:r>
              <a:rPr lang="zh-CN" altLang="en-US" b="1" dirty="0"/>
              <a:t>移动支付的正确操作步骤</a:t>
            </a:r>
            <a:endParaRPr lang="en-US" altLang="zh-CN" b="1" dirty="0"/>
          </a:p>
          <a:p>
            <a:r>
              <a:rPr lang="zh-CN" altLang="en-US" b="1" dirty="0"/>
              <a:t>①、</a:t>
            </a:r>
            <a:r>
              <a:rPr lang="zh-CN" altLang="en-US" dirty="0"/>
              <a:t>打开移动支付客户端，</a:t>
            </a:r>
            <a:r>
              <a:rPr lang="zh-CN" altLang="en-US" dirty="0">
                <a:solidFill>
                  <a:srgbClr val="FF0000"/>
                </a:solidFill>
              </a:rPr>
              <a:t>双击</a:t>
            </a:r>
            <a:r>
              <a:rPr lang="en-US" altLang="zh-CN" dirty="0">
                <a:solidFill>
                  <a:srgbClr val="FF0000"/>
                </a:solidFill>
              </a:rPr>
              <a:t>POS</a:t>
            </a:r>
            <a:r>
              <a:rPr lang="zh-CN" altLang="en-US" dirty="0">
                <a:solidFill>
                  <a:srgbClr val="FF0000"/>
                </a:solidFill>
              </a:rPr>
              <a:t>界面的移动支付</a:t>
            </a:r>
            <a:r>
              <a:rPr lang="zh-CN" altLang="en-US" dirty="0"/>
              <a:t>按钮，将会出现如下的界面；</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3" y="1560731"/>
            <a:ext cx="6091310" cy="4797865"/>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32" y="1560730"/>
            <a:ext cx="5536142" cy="4797865"/>
          </a:xfrm>
          <a:prstGeom prst="rect">
            <a:avLst/>
          </a:prstGeom>
        </p:spPr>
      </p:pic>
    </p:spTree>
    <p:extLst>
      <p:ext uri="{BB962C8B-B14F-4D97-AF65-F5344CB8AC3E}">
        <p14:creationId xmlns:p14="http://schemas.microsoft.com/office/powerpoint/2010/main" val="402563812"/>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五、移动支付</a:t>
            </a:r>
          </a:p>
        </p:txBody>
      </p:sp>
      <p:sp>
        <p:nvSpPr>
          <p:cNvPr id="2" name="文本框 1"/>
          <p:cNvSpPr txBox="1"/>
          <p:nvPr/>
        </p:nvSpPr>
        <p:spPr>
          <a:xfrm>
            <a:off x="295422" y="914400"/>
            <a:ext cx="11690252" cy="646331"/>
          </a:xfrm>
          <a:prstGeom prst="rect">
            <a:avLst/>
          </a:prstGeom>
          <a:noFill/>
        </p:spPr>
        <p:txBody>
          <a:bodyPr wrap="square" rtlCol="0">
            <a:spAutoFit/>
          </a:bodyPr>
          <a:lstStyle/>
          <a:p>
            <a:r>
              <a:rPr lang="en-US" altLang="zh-CN" b="1" dirty="0"/>
              <a:t>5.1.</a:t>
            </a:r>
            <a:r>
              <a:rPr lang="zh-CN" altLang="en-US" b="1" dirty="0"/>
              <a:t>移动支付的正确操作步骤</a:t>
            </a:r>
            <a:endParaRPr lang="en-US" altLang="zh-CN" b="1" dirty="0"/>
          </a:p>
          <a:p>
            <a:r>
              <a:rPr lang="zh-CN" altLang="en-US" b="1" dirty="0"/>
              <a:t>②、</a:t>
            </a:r>
            <a:r>
              <a:rPr lang="en-US" altLang="zh-CN" dirty="0">
                <a:solidFill>
                  <a:srgbClr val="FF0000"/>
                </a:solidFill>
              </a:rPr>
              <a:t>POS</a:t>
            </a:r>
            <a:r>
              <a:rPr lang="zh-CN" altLang="en-US" dirty="0">
                <a:solidFill>
                  <a:srgbClr val="FF0000"/>
                </a:solidFill>
              </a:rPr>
              <a:t>端输入商品小计</a:t>
            </a:r>
            <a:r>
              <a:rPr lang="zh-CN" altLang="en-US" dirty="0"/>
              <a:t>后，点开</a:t>
            </a:r>
            <a:r>
              <a:rPr lang="zh-CN" altLang="en-US" dirty="0">
                <a:solidFill>
                  <a:srgbClr val="FF0000"/>
                </a:solidFill>
              </a:rPr>
              <a:t>电脑右下角的移动支付图标，选择支付方式</a:t>
            </a:r>
            <a:r>
              <a:rPr lang="zh-CN" altLang="en-US" dirty="0"/>
              <a:t>，假如选择微信支付；</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092" y="1560730"/>
            <a:ext cx="7228830" cy="5008881"/>
          </a:xfrm>
          <a:prstGeom prst="rect">
            <a:avLst/>
          </a:prstGeom>
        </p:spPr>
      </p:pic>
      <p:pic>
        <p:nvPicPr>
          <p:cNvPr id="12" name="图片 11"/>
          <p:cNvPicPr>
            <a:picLocks noChangeAspect="1"/>
          </p:cNvPicPr>
          <p:nvPr/>
        </p:nvPicPr>
        <p:blipFill>
          <a:blip r:embed="rId3"/>
          <a:stretch>
            <a:fillRect/>
          </a:stretch>
        </p:blipFill>
        <p:spPr>
          <a:xfrm>
            <a:off x="295421" y="1560730"/>
            <a:ext cx="4417255" cy="5008881"/>
          </a:xfrm>
          <a:prstGeom prst="rect">
            <a:avLst/>
          </a:prstGeom>
        </p:spPr>
      </p:pic>
    </p:spTree>
    <p:extLst>
      <p:ext uri="{BB962C8B-B14F-4D97-AF65-F5344CB8AC3E}">
        <p14:creationId xmlns:p14="http://schemas.microsoft.com/office/powerpoint/2010/main" val="1676686346"/>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2646878"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五、移动支付</a:t>
            </a:r>
          </a:p>
        </p:txBody>
      </p:sp>
      <p:sp>
        <p:nvSpPr>
          <p:cNvPr id="2" name="文本框 1"/>
          <p:cNvSpPr txBox="1"/>
          <p:nvPr/>
        </p:nvSpPr>
        <p:spPr>
          <a:xfrm>
            <a:off x="295422" y="914400"/>
            <a:ext cx="11690252" cy="1200329"/>
          </a:xfrm>
          <a:prstGeom prst="rect">
            <a:avLst/>
          </a:prstGeom>
          <a:noFill/>
        </p:spPr>
        <p:txBody>
          <a:bodyPr wrap="square" rtlCol="0">
            <a:spAutoFit/>
          </a:bodyPr>
          <a:lstStyle/>
          <a:p>
            <a:r>
              <a:rPr lang="en-US" altLang="zh-CN" b="1" dirty="0"/>
              <a:t>5.1.</a:t>
            </a:r>
            <a:r>
              <a:rPr lang="zh-CN" altLang="en-US" b="1" dirty="0"/>
              <a:t>移动支付的正确操作步骤</a:t>
            </a:r>
            <a:endParaRPr lang="en-US" altLang="zh-CN" b="1" dirty="0"/>
          </a:p>
          <a:p>
            <a:r>
              <a:rPr lang="zh-CN" altLang="en-US" b="1" dirty="0"/>
              <a:t>③、</a:t>
            </a:r>
            <a:r>
              <a:rPr lang="zh-CN" altLang="en-US" dirty="0">
                <a:solidFill>
                  <a:srgbClr val="FF0000"/>
                </a:solidFill>
              </a:rPr>
              <a:t>金额那里输入顾客希望支付的金额，比如</a:t>
            </a:r>
            <a:r>
              <a:rPr lang="en-US" altLang="zh-CN" dirty="0">
                <a:solidFill>
                  <a:srgbClr val="FF0000"/>
                </a:solidFill>
              </a:rPr>
              <a:t>1</a:t>
            </a:r>
            <a:r>
              <a:rPr lang="zh-CN" altLang="en-US" dirty="0">
                <a:solidFill>
                  <a:srgbClr val="FF0000"/>
                </a:solidFill>
              </a:rPr>
              <a:t>元</a:t>
            </a:r>
            <a:r>
              <a:rPr lang="zh-CN" altLang="en-US" b="1" dirty="0"/>
              <a:t>，</a:t>
            </a:r>
            <a:r>
              <a:rPr lang="zh-CN" altLang="en-US" dirty="0"/>
              <a:t>微信支付界面支持</a:t>
            </a:r>
            <a:r>
              <a:rPr lang="zh-CN" altLang="en-US" dirty="0">
                <a:solidFill>
                  <a:srgbClr val="FF0000"/>
                </a:solidFill>
              </a:rPr>
              <a:t>条码支付</a:t>
            </a:r>
            <a:r>
              <a:rPr lang="zh-CN" altLang="en-US" dirty="0"/>
              <a:t>和</a:t>
            </a:r>
            <a:r>
              <a:rPr lang="zh-CN" altLang="en-US" dirty="0">
                <a:solidFill>
                  <a:srgbClr val="FF0000"/>
                </a:solidFill>
              </a:rPr>
              <a:t>手机扫描二维码</a:t>
            </a:r>
            <a:r>
              <a:rPr lang="zh-CN" altLang="en-US" dirty="0"/>
              <a:t>支付，比如选择第二种，点击生成二维码，用</a:t>
            </a:r>
            <a:r>
              <a:rPr lang="zh-CN" altLang="en-US" dirty="0">
                <a:solidFill>
                  <a:srgbClr val="FF0000"/>
                </a:solidFill>
              </a:rPr>
              <a:t>顾客手机微信扫描生成的二维</a:t>
            </a:r>
            <a:r>
              <a:rPr lang="zh-CN" altLang="en-US" dirty="0"/>
              <a:t>码，等待顾客支付，当看到提示</a:t>
            </a:r>
            <a:r>
              <a:rPr lang="zh-CN" altLang="en-US" dirty="0">
                <a:solidFill>
                  <a:srgbClr val="FF0000"/>
                </a:solidFill>
              </a:rPr>
              <a:t>支付成功</a:t>
            </a:r>
            <a:r>
              <a:rPr lang="zh-CN" altLang="en-US" dirty="0"/>
              <a:t>就</a:t>
            </a:r>
            <a:r>
              <a:rPr lang="en-US" altLang="zh-CN" dirty="0"/>
              <a:t>OK</a:t>
            </a:r>
            <a:r>
              <a:rPr lang="zh-CN" altLang="en-US" dirty="0"/>
              <a:t>，顾客手机也会有提示。</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2114729"/>
            <a:ext cx="5711483" cy="449924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548" y="2028568"/>
            <a:ext cx="3204950" cy="4499249"/>
          </a:xfrm>
          <a:prstGeom prst="rect">
            <a:avLst/>
          </a:prstGeom>
        </p:spPr>
      </p:pic>
      <p:sp>
        <p:nvSpPr>
          <p:cNvPr id="8" name="文本框 7"/>
          <p:cNvSpPr txBox="1"/>
          <p:nvPr/>
        </p:nvSpPr>
        <p:spPr>
          <a:xfrm>
            <a:off x="9479141" y="2028568"/>
            <a:ext cx="2640176" cy="1754326"/>
          </a:xfrm>
          <a:prstGeom prst="rect">
            <a:avLst/>
          </a:prstGeom>
          <a:noFill/>
          <a:ln w="25400">
            <a:solidFill>
              <a:schemeClr val="accent1"/>
            </a:solidFill>
          </a:ln>
        </p:spPr>
        <p:txBody>
          <a:bodyPr wrap="square" rtlCol="0">
            <a:spAutoFit/>
          </a:bodyPr>
          <a:lstStyle/>
          <a:p>
            <a:r>
              <a:rPr lang="zh-CN" altLang="en-US" b="1" dirty="0"/>
              <a:t>备注：</a:t>
            </a:r>
            <a:r>
              <a:rPr lang="zh-CN" altLang="en-US" dirty="0">
                <a:solidFill>
                  <a:srgbClr val="FF0000"/>
                </a:solidFill>
              </a:rPr>
              <a:t>店铺会由于诸多原因没有支付成功的提示，这个时候我们必须以顾客手机支付成功凭证为准把其支付凭证照下来作为成功凭证</a:t>
            </a:r>
          </a:p>
        </p:txBody>
      </p:sp>
    </p:spTree>
    <p:extLst>
      <p:ext uri="{BB962C8B-B14F-4D97-AF65-F5344CB8AC3E}">
        <p14:creationId xmlns:p14="http://schemas.microsoft.com/office/powerpoint/2010/main" val="3279918159"/>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041217"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六、简单</a:t>
            </a:r>
            <a:r>
              <a:rPr lang="en-US" altLang="zh-CN" sz="3200" b="1" dirty="0">
                <a:latin typeface="微软雅黑" panose="020B0503020204020204" pitchFamily="34" charset="-122"/>
                <a:ea typeface="微软雅黑" panose="020B0503020204020204" pitchFamily="34" charset="-122"/>
              </a:rPr>
              <a:t>IT</a:t>
            </a:r>
            <a:r>
              <a:rPr lang="zh-CN" altLang="en-US" sz="3200" b="1" dirty="0">
                <a:latin typeface="微软雅黑" panose="020B0503020204020204" pitchFamily="34" charset="-122"/>
                <a:ea typeface="微软雅黑" panose="020B0503020204020204" pitchFamily="34" charset="-122"/>
              </a:rPr>
              <a:t>问题</a:t>
            </a:r>
          </a:p>
        </p:txBody>
      </p:sp>
      <p:sp>
        <p:nvSpPr>
          <p:cNvPr id="3" name="TextBox 2"/>
          <p:cNvSpPr txBox="1"/>
          <p:nvPr/>
        </p:nvSpPr>
        <p:spPr>
          <a:xfrm>
            <a:off x="295422" y="889233"/>
            <a:ext cx="11675668" cy="646331"/>
          </a:xfrm>
          <a:prstGeom prst="rect">
            <a:avLst/>
          </a:prstGeom>
          <a:noFill/>
        </p:spPr>
        <p:txBody>
          <a:bodyPr wrap="square" rtlCol="0">
            <a:spAutoFit/>
          </a:bodyPr>
          <a:lstStyle/>
          <a:p>
            <a:r>
              <a:rPr lang="en-US" altLang="zh-CN" b="1" dirty="0"/>
              <a:t>6.1.</a:t>
            </a:r>
            <a:r>
              <a:rPr lang="zh-CN" altLang="en-US" b="1" dirty="0"/>
              <a:t>收银系统故障问题</a:t>
            </a:r>
            <a:endParaRPr lang="en-US" altLang="zh-CN" b="1" dirty="0"/>
          </a:p>
          <a:p>
            <a:r>
              <a:rPr lang="zh-CN" altLang="en-US" b="1" dirty="0"/>
              <a:t>①、</a:t>
            </a:r>
            <a:r>
              <a:rPr lang="zh-CN" altLang="en-US" dirty="0"/>
              <a:t>登录收银系统，</a:t>
            </a:r>
            <a:r>
              <a:rPr lang="zh-CN" altLang="en-US" dirty="0">
                <a:solidFill>
                  <a:srgbClr val="FF0000"/>
                </a:solidFill>
              </a:rPr>
              <a:t>门店工具启动过程中</a:t>
            </a:r>
            <a:r>
              <a:rPr lang="zh-CN" altLang="en-US" dirty="0"/>
              <a:t>出现如下小提示，要一直点击</a:t>
            </a:r>
            <a:r>
              <a:rPr lang="en-US" altLang="zh-CN" dirty="0"/>
              <a:t>”</a:t>
            </a:r>
            <a:r>
              <a:rPr lang="en-US" altLang="zh-CN" dirty="0">
                <a:solidFill>
                  <a:srgbClr val="FF0000"/>
                </a:solidFill>
              </a:rPr>
              <a:t>YES</a:t>
            </a:r>
            <a:r>
              <a:rPr lang="en-US" altLang="zh-CN" dirty="0"/>
              <a:t>”,</a:t>
            </a:r>
            <a:r>
              <a:rPr lang="zh-CN" altLang="en-US" dirty="0"/>
              <a:t>门店工具才会启动，</a:t>
            </a:r>
            <a:endParaRPr lang="zh-CN" altLang="en-US" b="1" dirty="0"/>
          </a:p>
        </p:txBody>
      </p:sp>
      <p:sp>
        <p:nvSpPr>
          <p:cNvPr id="6" name="TextBox 5"/>
          <p:cNvSpPr txBox="1"/>
          <p:nvPr/>
        </p:nvSpPr>
        <p:spPr>
          <a:xfrm>
            <a:off x="295422" y="4501975"/>
            <a:ext cx="9716121" cy="369332"/>
          </a:xfrm>
          <a:prstGeom prst="rect">
            <a:avLst/>
          </a:prstGeom>
          <a:noFill/>
        </p:spPr>
        <p:txBody>
          <a:bodyPr wrap="none" rtlCol="0">
            <a:spAutoFit/>
          </a:bodyPr>
          <a:lstStyle/>
          <a:p>
            <a:r>
              <a:rPr lang="zh-CN" altLang="en-US" b="1" dirty="0"/>
              <a:t>②、</a:t>
            </a:r>
            <a:r>
              <a:rPr lang="zh-CN" altLang="en-US" dirty="0"/>
              <a:t>当收银系统使用过程中出现如下的 “</a:t>
            </a:r>
            <a:r>
              <a:rPr lang="zh-CN" altLang="en-US" dirty="0">
                <a:solidFill>
                  <a:srgbClr val="FF0000"/>
                </a:solidFill>
              </a:rPr>
              <a:t>通讯链接失败</a:t>
            </a:r>
            <a:r>
              <a:rPr lang="zh-CN" altLang="en-US" dirty="0"/>
              <a:t>”提示试，</a:t>
            </a:r>
            <a:r>
              <a:rPr lang="zh-CN" altLang="en-US" dirty="0">
                <a:solidFill>
                  <a:srgbClr val="FF0000"/>
                </a:solidFill>
              </a:rPr>
              <a:t>退出收银系统重新登录</a:t>
            </a:r>
            <a:r>
              <a:rPr lang="zh-CN" altLang="en-US" dirty="0"/>
              <a:t>即可</a:t>
            </a: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89" y="5046573"/>
            <a:ext cx="8921758" cy="1811427"/>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87" y="1535564"/>
            <a:ext cx="8921759" cy="2966411"/>
          </a:xfrm>
          <a:prstGeom prst="rect">
            <a:avLst/>
          </a:prstGeom>
        </p:spPr>
      </p:pic>
      <p:sp>
        <p:nvSpPr>
          <p:cNvPr id="2" name="文本框 1"/>
          <p:cNvSpPr txBox="1"/>
          <p:nvPr/>
        </p:nvSpPr>
        <p:spPr>
          <a:xfrm>
            <a:off x="9334746" y="1535564"/>
            <a:ext cx="3211135" cy="1754326"/>
          </a:xfrm>
          <a:prstGeom prst="rect">
            <a:avLst/>
          </a:prstGeom>
          <a:noFill/>
        </p:spPr>
        <p:txBody>
          <a:bodyPr wrap="none" rtlCol="0">
            <a:spAutoFit/>
          </a:bodyPr>
          <a:lstStyle/>
          <a:p>
            <a:r>
              <a:rPr lang="zh-CN" altLang="en-US" dirty="0"/>
              <a:t>③、做完</a:t>
            </a:r>
            <a:r>
              <a:rPr lang="zh-CN" altLang="en-US" dirty="0">
                <a:solidFill>
                  <a:srgbClr val="FF0000"/>
                </a:solidFill>
              </a:rPr>
              <a:t>调拨单、退仓单</a:t>
            </a:r>
            <a:endParaRPr lang="en-US" altLang="zh-CN" dirty="0">
              <a:solidFill>
                <a:srgbClr val="FF0000"/>
              </a:solidFill>
            </a:endParaRPr>
          </a:p>
          <a:p>
            <a:r>
              <a:rPr lang="zh-CN" altLang="en-US" dirty="0">
                <a:solidFill>
                  <a:srgbClr val="FF0000"/>
                </a:solidFill>
              </a:rPr>
              <a:t>并保存确认</a:t>
            </a:r>
            <a:r>
              <a:rPr lang="zh-CN" altLang="en-US" dirty="0"/>
              <a:t>后，记得</a:t>
            </a:r>
            <a:r>
              <a:rPr lang="zh-CN" altLang="en-US" dirty="0">
                <a:solidFill>
                  <a:srgbClr val="FF0000"/>
                </a:solidFill>
              </a:rPr>
              <a:t>点开</a:t>
            </a:r>
            <a:endParaRPr lang="en-US" altLang="zh-CN" dirty="0">
              <a:solidFill>
                <a:srgbClr val="FF0000"/>
              </a:solidFill>
            </a:endParaRPr>
          </a:p>
          <a:p>
            <a:r>
              <a:rPr lang="zh-CN" altLang="en-US" dirty="0">
                <a:solidFill>
                  <a:srgbClr val="FF0000"/>
                </a:solidFill>
              </a:rPr>
              <a:t>门店工具单据那里点击上传</a:t>
            </a:r>
            <a:endParaRPr lang="en-US" altLang="zh-CN" dirty="0">
              <a:solidFill>
                <a:srgbClr val="FF0000"/>
              </a:solidFill>
            </a:endParaRPr>
          </a:p>
          <a:p>
            <a:r>
              <a:rPr lang="zh-CN" altLang="en-US" dirty="0"/>
              <a:t>，保证数据的及时上传，当</a:t>
            </a:r>
            <a:endParaRPr lang="en-US" altLang="zh-CN" dirty="0"/>
          </a:p>
          <a:p>
            <a:r>
              <a:rPr lang="zh-CN" altLang="en-US" dirty="0"/>
              <a:t>然系统会</a:t>
            </a:r>
            <a:r>
              <a:rPr lang="en-US" altLang="zh-CN" dirty="0"/>
              <a:t>30</a:t>
            </a:r>
            <a:r>
              <a:rPr lang="zh-CN" altLang="en-US" dirty="0"/>
              <a:t>分钟后自动上传；</a:t>
            </a:r>
          </a:p>
          <a:p>
            <a:endParaRPr lang="zh-CN" altLang="en-US" dirty="0"/>
          </a:p>
        </p:txBody>
      </p:sp>
      <p:sp>
        <p:nvSpPr>
          <p:cNvPr id="7" name="文本框 6"/>
          <p:cNvSpPr txBox="1"/>
          <p:nvPr/>
        </p:nvSpPr>
        <p:spPr>
          <a:xfrm>
            <a:off x="9334746" y="5046573"/>
            <a:ext cx="2954655" cy="1477328"/>
          </a:xfrm>
          <a:prstGeom prst="rect">
            <a:avLst/>
          </a:prstGeom>
          <a:noFill/>
        </p:spPr>
        <p:txBody>
          <a:bodyPr wrap="none" rtlCol="0">
            <a:spAutoFit/>
          </a:bodyPr>
          <a:lstStyle/>
          <a:p>
            <a:r>
              <a:rPr lang="zh-CN" altLang="en-US" dirty="0"/>
              <a:t>④、当</a:t>
            </a:r>
            <a:r>
              <a:rPr lang="zh-CN" altLang="en-US" dirty="0">
                <a:solidFill>
                  <a:srgbClr val="FF0000"/>
                </a:solidFill>
              </a:rPr>
              <a:t>手动上传销售都无法</a:t>
            </a:r>
            <a:endParaRPr lang="en-US" altLang="zh-CN" dirty="0">
              <a:solidFill>
                <a:srgbClr val="FF0000"/>
              </a:solidFill>
            </a:endParaRPr>
          </a:p>
          <a:p>
            <a:r>
              <a:rPr lang="zh-CN" altLang="en-US" dirty="0">
                <a:solidFill>
                  <a:srgbClr val="FF0000"/>
                </a:solidFill>
              </a:rPr>
              <a:t>上传</a:t>
            </a:r>
            <a:r>
              <a:rPr lang="zh-CN" altLang="en-US" dirty="0"/>
              <a:t>时，</a:t>
            </a:r>
            <a:r>
              <a:rPr lang="zh-CN" altLang="en-US" dirty="0">
                <a:solidFill>
                  <a:srgbClr val="FF0000"/>
                </a:solidFill>
              </a:rPr>
              <a:t>退出收银系统</a:t>
            </a:r>
            <a:r>
              <a:rPr lang="zh-CN" altLang="en-US" dirty="0"/>
              <a:t>和</a:t>
            </a:r>
            <a:r>
              <a:rPr lang="zh-CN" altLang="en-US" dirty="0">
                <a:solidFill>
                  <a:srgbClr val="FF0000"/>
                </a:solidFill>
              </a:rPr>
              <a:t>门</a:t>
            </a:r>
            <a:endParaRPr lang="en-US" altLang="zh-CN" dirty="0">
              <a:solidFill>
                <a:srgbClr val="FF0000"/>
              </a:solidFill>
            </a:endParaRPr>
          </a:p>
          <a:p>
            <a:r>
              <a:rPr lang="zh-CN" altLang="en-US" dirty="0">
                <a:solidFill>
                  <a:srgbClr val="FF0000"/>
                </a:solidFill>
              </a:rPr>
              <a:t>店工具</a:t>
            </a:r>
            <a:r>
              <a:rPr lang="zh-CN" altLang="en-US" dirty="0"/>
              <a:t>，</a:t>
            </a:r>
            <a:r>
              <a:rPr lang="zh-CN" altLang="en-US" dirty="0">
                <a:solidFill>
                  <a:srgbClr val="FF0000"/>
                </a:solidFill>
              </a:rPr>
              <a:t>关掉电脑打开的所</a:t>
            </a:r>
            <a:endParaRPr lang="en-US" altLang="zh-CN" dirty="0">
              <a:solidFill>
                <a:srgbClr val="FF0000"/>
              </a:solidFill>
            </a:endParaRPr>
          </a:p>
          <a:p>
            <a:r>
              <a:rPr lang="zh-CN" altLang="en-US" dirty="0">
                <a:solidFill>
                  <a:srgbClr val="FF0000"/>
                </a:solidFill>
              </a:rPr>
              <a:t>有应用</a:t>
            </a:r>
            <a:r>
              <a:rPr lang="zh-CN" altLang="en-US" dirty="0"/>
              <a:t>，</a:t>
            </a:r>
            <a:r>
              <a:rPr lang="zh-CN" altLang="en-US" dirty="0">
                <a:solidFill>
                  <a:srgbClr val="FF0000"/>
                </a:solidFill>
              </a:rPr>
              <a:t>重新登录收银系统</a:t>
            </a:r>
            <a:endParaRPr lang="en-US" altLang="zh-CN" dirty="0">
              <a:solidFill>
                <a:srgbClr val="FF0000"/>
              </a:solidFill>
            </a:endParaRPr>
          </a:p>
          <a:p>
            <a:r>
              <a:rPr lang="zh-CN" altLang="en-US" dirty="0"/>
              <a:t>，点开门店工具上传销售</a:t>
            </a:r>
          </a:p>
        </p:txBody>
      </p:sp>
    </p:spTree>
    <p:extLst>
      <p:ext uri="{BB962C8B-B14F-4D97-AF65-F5344CB8AC3E}">
        <p14:creationId xmlns:p14="http://schemas.microsoft.com/office/powerpoint/2010/main" val="1303738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041217"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六、简单</a:t>
            </a:r>
            <a:r>
              <a:rPr lang="en-US" altLang="zh-CN" sz="3200" b="1" dirty="0">
                <a:latin typeface="微软雅黑" panose="020B0503020204020204" pitchFamily="34" charset="-122"/>
                <a:ea typeface="微软雅黑" panose="020B0503020204020204" pitchFamily="34" charset="-122"/>
              </a:rPr>
              <a:t>IT</a:t>
            </a:r>
            <a:r>
              <a:rPr lang="zh-CN" altLang="en-US" sz="3200" b="1" dirty="0">
                <a:latin typeface="微软雅黑" panose="020B0503020204020204" pitchFamily="34" charset="-122"/>
                <a:ea typeface="微软雅黑" panose="020B0503020204020204" pitchFamily="34" charset="-122"/>
              </a:rPr>
              <a:t>问题</a:t>
            </a:r>
          </a:p>
        </p:txBody>
      </p:sp>
      <p:sp>
        <p:nvSpPr>
          <p:cNvPr id="3" name="TextBox 2"/>
          <p:cNvSpPr txBox="1"/>
          <p:nvPr/>
        </p:nvSpPr>
        <p:spPr>
          <a:xfrm>
            <a:off x="295422" y="889233"/>
            <a:ext cx="11675668" cy="923330"/>
          </a:xfrm>
          <a:prstGeom prst="rect">
            <a:avLst/>
          </a:prstGeom>
          <a:noFill/>
        </p:spPr>
        <p:txBody>
          <a:bodyPr wrap="square" rtlCol="0">
            <a:spAutoFit/>
          </a:bodyPr>
          <a:lstStyle/>
          <a:p>
            <a:r>
              <a:rPr lang="en-US" altLang="zh-CN" b="1" dirty="0"/>
              <a:t>6.1.</a:t>
            </a:r>
            <a:r>
              <a:rPr lang="zh-CN" altLang="en-US" b="1" dirty="0"/>
              <a:t>收银系统故障问题</a:t>
            </a:r>
            <a:endParaRPr lang="en-US" altLang="zh-CN" b="1" dirty="0"/>
          </a:p>
          <a:p>
            <a:r>
              <a:rPr lang="zh-CN" altLang="en-US" b="1" dirty="0"/>
              <a:t>⑤、</a:t>
            </a:r>
            <a:r>
              <a:rPr lang="zh-CN" altLang="en-US" dirty="0"/>
              <a:t>登录收银系统，有时候因为</a:t>
            </a:r>
            <a:r>
              <a:rPr lang="zh-CN" altLang="en-US" dirty="0">
                <a:solidFill>
                  <a:srgbClr val="FF0000"/>
                </a:solidFill>
              </a:rPr>
              <a:t>停电</a:t>
            </a:r>
            <a:r>
              <a:rPr lang="zh-CN" altLang="en-US" dirty="0"/>
              <a:t>、</a:t>
            </a:r>
            <a:r>
              <a:rPr lang="zh-CN" altLang="en-US" dirty="0">
                <a:solidFill>
                  <a:srgbClr val="FF0000"/>
                </a:solidFill>
              </a:rPr>
              <a:t>电脑坏</a:t>
            </a:r>
            <a:r>
              <a:rPr lang="zh-CN" altLang="en-US" dirty="0"/>
              <a:t>、</a:t>
            </a:r>
            <a:r>
              <a:rPr lang="zh-CN" altLang="en-US" dirty="0">
                <a:solidFill>
                  <a:srgbClr val="FF0000"/>
                </a:solidFill>
              </a:rPr>
              <a:t>店员当日晚上没有做清帐</a:t>
            </a:r>
            <a:r>
              <a:rPr lang="en-US" altLang="zh-CN" dirty="0">
                <a:solidFill>
                  <a:srgbClr val="FF0000"/>
                </a:solidFill>
              </a:rPr>
              <a:t>&amp;</a:t>
            </a:r>
            <a:r>
              <a:rPr lang="zh-CN" altLang="en-US" dirty="0">
                <a:solidFill>
                  <a:srgbClr val="FF0000"/>
                </a:solidFill>
              </a:rPr>
              <a:t>日结</a:t>
            </a:r>
            <a:r>
              <a:rPr lang="zh-CN" altLang="en-US" dirty="0"/>
              <a:t>、</a:t>
            </a:r>
            <a:r>
              <a:rPr lang="zh-CN" altLang="en-US" dirty="0">
                <a:solidFill>
                  <a:srgbClr val="FF0000"/>
                </a:solidFill>
              </a:rPr>
              <a:t>店铺新开店或者重装修</a:t>
            </a:r>
            <a:r>
              <a:rPr lang="zh-CN" altLang="en-US" dirty="0"/>
              <a:t>，次日登录收银系统提示需要做日结，输入</a:t>
            </a:r>
            <a:r>
              <a:rPr lang="en-US" altLang="zh-CN" dirty="0">
                <a:solidFill>
                  <a:srgbClr val="FF0000"/>
                </a:solidFill>
              </a:rPr>
              <a:t>001</a:t>
            </a:r>
            <a:r>
              <a:rPr lang="zh-CN" altLang="en-US" dirty="0">
                <a:solidFill>
                  <a:srgbClr val="FF0000"/>
                </a:solidFill>
              </a:rPr>
              <a:t>应用时又提示未清帐不能日结</a:t>
            </a:r>
            <a:r>
              <a:rPr lang="zh-CN" altLang="en-US" dirty="0"/>
              <a:t>，如下图：</a:t>
            </a:r>
            <a:endParaRPr lang="zh-CN" altLang="en-US" b="1" dirty="0"/>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26" y="1812563"/>
            <a:ext cx="6549515" cy="4849494"/>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104" y="1812561"/>
            <a:ext cx="5322520" cy="4849495"/>
          </a:xfrm>
          <a:prstGeom prst="rect">
            <a:avLst/>
          </a:prstGeom>
        </p:spPr>
      </p:pic>
    </p:spTree>
    <p:extLst>
      <p:ext uri="{BB962C8B-B14F-4D97-AF65-F5344CB8AC3E}">
        <p14:creationId xmlns:p14="http://schemas.microsoft.com/office/powerpoint/2010/main" val="3423403543"/>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295422" y="847287"/>
            <a:ext cx="10861936" cy="646331"/>
          </a:xfrm>
          <a:prstGeom prst="rect">
            <a:avLst/>
          </a:prstGeom>
          <a:noFill/>
        </p:spPr>
        <p:txBody>
          <a:bodyPr wrap="square" rtlCol="0">
            <a:spAutoFit/>
          </a:bodyPr>
          <a:lstStyle/>
          <a:p>
            <a:r>
              <a:rPr lang="en-US" altLang="zh-CN" b="1" dirty="0"/>
              <a:t>1.1.</a:t>
            </a:r>
            <a:r>
              <a:rPr lang="zh-CN" altLang="en-US" b="1" dirty="0"/>
              <a:t>登录</a:t>
            </a:r>
          </a:p>
          <a:p>
            <a:r>
              <a:rPr lang="zh-CN" altLang="en-US" b="1" dirty="0"/>
              <a:t>③、</a:t>
            </a:r>
            <a:r>
              <a:rPr lang="zh-CN" altLang="en-US" dirty="0"/>
              <a:t>同时</a:t>
            </a:r>
            <a:r>
              <a:rPr lang="zh-CN" altLang="en-US" dirty="0">
                <a:solidFill>
                  <a:srgbClr val="FF0000"/>
                </a:solidFill>
              </a:rPr>
              <a:t>门店工具</a:t>
            </a:r>
            <a:r>
              <a:rPr lang="zh-CN" altLang="en-US" dirty="0"/>
              <a:t>也启动了，点击</a:t>
            </a:r>
            <a:r>
              <a:rPr lang="zh-CN" altLang="en-US" dirty="0">
                <a:solidFill>
                  <a:srgbClr val="FF0000"/>
                </a:solidFill>
              </a:rPr>
              <a:t>图</a:t>
            </a:r>
            <a:r>
              <a:rPr lang="en-US" altLang="zh-CN" dirty="0">
                <a:solidFill>
                  <a:srgbClr val="FF0000"/>
                </a:solidFill>
              </a:rPr>
              <a:t>2</a:t>
            </a:r>
            <a:r>
              <a:rPr lang="zh-CN" altLang="en-US" dirty="0"/>
              <a:t>右下角的一个</a:t>
            </a:r>
            <a:r>
              <a:rPr lang="en-US" altLang="zh-CN" dirty="0">
                <a:solidFill>
                  <a:srgbClr val="FF0000"/>
                </a:solidFill>
              </a:rPr>
              <a:t>e</a:t>
            </a:r>
            <a:r>
              <a:rPr lang="zh-CN" altLang="en-US" dirty="0">
                <a:solidFill>
                  <a:srgbClr val="FF0000"/>
                </a:solidFill>
              </a:rPr>
              <a:t>字图标</a:t>
            </a:r>
            <a:r>
              <a:rPr lang="zh-CN" altLang="en-US" dirty="0"/>
              <a:t>就会出现门店工具界面，如</a:t>
            </a:r>
            <a:r>
              <a:rPr lang="zh-CN" altLang="en-US" dirty="0">
                <a:solidFill>
                  <a:srgbClr val="FF0000"/>
                </a:solidFill>
              </a:rPr>
              <a:t>图</a:t>
            </a:r>
            <a:r>
              <a:rPr lang="en-US" altLang="zh-CN" dirty="0">
                <a:solidFill>
                  <a:srgbClr val="FF0000"/>
                </a:solidFill>
              </a:rPr>
              <a:t>3</a:t>
            </a:r>
            <a:endParaRPr lang="zh-CN" altLang="en-US" dirty="0">
              <a:solidFill>
                <a:srgbClr val="FF0000"/>
              </a:solidFill>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493618"/>
            <a:ext cx="9924579" cy="5264193"/>
          </a:xfrm>
          <a:prstGeom prst="rect">
            <a:avLst/>
          </a:prstGeom>
        </p:spPr>
      </p:pic>
      <p:sp>
        <p:nvSpPr>
          <p:cNvPr id="5" name="TextBox 4"/>
          <p:cNvSpPr txBox="1"/>
          <p:nvPr/>
        </p:nvSpPr>
        <p:spPr>
          <a:xfrm>
            <a:off x="6233018" y="6547979"/>
            <a:ext cx="543739" cy="369332"/>
          </a:xfrm>
          <a:prstGeom prst="rect">
            <a:avLst/>
          </a:prstGeom>
          <a:noFill/>
        </p:spPr>
        <p:txBody>
          <a:bodyPr wrap="none" rtlCol="0">
            <a:spAutoFit/>
          </a:bodyPr>
          <a:lstStyle/>
          <a:p>
            <a:r>
              <a:rPr lang="zh-CN" altLang="en-US" dirty="0"/>
              <a:t>图</a:t>
            </a:r>
            <a:r>
              <a:rPr lang="en-US" altLang="zh-CN" dirty="0"/>
              <a:t>3</a:t>
            </a:r>
            <a:endParaRPr lang="zh-CN" altLang="en-US" dirty="0"/>
          </a:p>
        </p:txBody>
      </p:sp>
    </p:spTree>
    <p:extLst>
      <p:ext uri="{BB962C8B-B14F-4D97-AF65-F5344CB8AC3E}">
        <p14:creationId xmlns:p14="http://schemas.microsoft.com/office/powerpoint/2010/main" val="3224909497"/>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041217"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六、简单</a:t>
            </a:r>
            <a:r>
              <a:rPr lang="en-US" altLang="zh-CN" sz="3200" b="1" dirty="0">
                <a:latin typeface="微软雅黑" panose="020B0503020204020204" pitchFamily="34" charset="-122"/>
                <a:ea typeface="微软雅黑" panose="020B0503020204020204" pitchFamily="34" charset="-122"/>
              </a:rPr>
              <a:t>IT</a:t>
            </a:r>
            <a:r>
              <a:rPr lang="zh-CN" altLang="en-US" sz="3200" b="1" dirty="0">
                <a:latin typeface="微软雅黑" panose="020B0503020204020204" pitchFamily="34" charset="-122"/>
                <a:ea typeface="微软雅黑" panose="020B0503020204020204" pitchFamily="34" charset="-122"/>
              </a:rPr>
              <a:t>问题</a:t>
            </a:r>
          </a:p>
        </p:txBody>
      </p:sp>
      <p:sp>
        <p:nvSpPr>
          <p:cNvPr id="3" name="TextBox 2"/>
          <p:cNvSpPr txBox="1"/>
          <p:nvPr/>
        </p:nvSpPr>
        <p:spPr>
          <a:xfrm>
            <a:off x="295422" y="889233"/>
            <a:ext cx="11675668" cy="923330"/>
          </a:xfrm>
          <a:prstGeom prst="rect">
            <a:avLst/>
          </a:prstGeom>
          <a:noFill/>
        </p:spPr>
        <p:txBody>
          <a:bodyPr wrap="square" rtlCol="0">
            <a:spAutoFit/>
          </a:bodyPr>
          <a:lstStyle/>
          <a:p>
            <a:r>
              <a:rPr lang="en-US" altLang="zh-CN" b="1" dirty="0"/>
              <a:t>6.1.</a:t>
            </a:r>
            <a:r>
              <a:rPr lang="zh-CN" altLang="en-US" b="1" dirty="0"/>
              <a:t>收银系统故障问题</a:t>
            </a:r>
            <a:endParaRPr lang="en-US" altLang="zh-CN" b="1" dirty="0"/>
          </a:p>
          <a:p>
            <a:r>
              <a:rPr lang="zh-CN" altLang="en-US" b="1" dirty="0"/>
              <a:t>⑥、</a:t>
            </a:r>
            <a:r>
              <a:rPr lang="zh-CN" altLang="en-US" dirty="0"/>
              <a:t>此时我们可以这样来处理，在登录界面输入</a:t>
            </a:r>
            <a:r>
              <a:rPr lang="zh-CN" altLang="en-US" dirty="0">
                <a:solidFill>
                  <a:srgbClr val="FF0000"/>
                </a:solidFill>
              </a:rPr>
              <a:t>用户名</a:t>
            </a:r>
            <a:r>
              <a:rPr lang="en-US" altLang="zh-CN" dirty="0">
                <a:solidFill>
                  <a:srgbClr val="FF0000"/>
                </a:solidFill>
              </a:rPr>
              <a:t>001</a:t>
            </a:r>
            <a:r>
              <a:rPr lang="zh-CN" altLang="en-US" dirty="0"/>
              <a:t>、</a:t>
            </a:r>
            <a:r>
              <a:rPr lang="zh-CN" altLang="en-US" dirty="0">
                <a:solidFill>
                  <a:srgbClr val="FF0000"/>
                </a:solidFill>
              </a:rPr>
              <a:t>密码</a:t>
            </a:r>
            <a:r>
              <a:rPr lang="en-US" altLang="zh-CN" dirty="0">
                <a:solidFill>
                  <a:srgbClr val="FF0000"/>
                </a:solidFill>
              </a:rPr>
              <a:t>123456</a:t>
            </a:r>
            <a:r>
              <a:rPr lang="zh-CN" altLang="en-US" dirty="0"/>
              <a:t>后</a:t>
            </a:r>
            <a:r>
              <a:rPr lang="zh-CN" altLang="en-US" dirty="0">
                <a:solidFill>
                  <a:srgbClr val="FF0000"/>
                </a:solidFill>
              </a:rPr>
              <a:t>不要点击登录</a:t>
            </a:r>
            <a:r>
              <a:rPr lang="zh-CN" altLang="en-US" dirty="0"/>
              <a:t>，也</a:t>
            </a:r>
            <a:r>
              <a:rPr lang="zh-CN" altLang="en-US" dirty="0">
                <a:solidFill>
                  <a:srgbClr val="FF0000"/>
                </a:solidFill>
              </a:rPr>
              <a:t>不要敲回车</a:t>
            </a:r>
            <a:r>
              <a:rPr lang="zh-CN" altLang="en-US" dirty="0"/>
              <a:t>，用</a:t>
            </a:r>
            <a:r>
              <a:rPr lang="zh-CN" altLang="en-US" dirty="0">
                <a:solidFill>
                  <a:srgbClr val="FF0000"/>
                </a:solidFill>
              </a:rPr>
              <a:t>鼠标点击或者</a:t>
            </a:r>
            <a:r>
              <a:rPr lang="en-US" altLang="zh-CN" dirty="0">
                <a:solidFill>
                  <a:srgbClr val="FF0000"/>
                </a:solidFill>
              </a:rPr>
              <a:t>TAB</a:t>
            </a:r>
            <a:r>
              <a:rPr lang="zh-CN" altLang="en-US" dirty="0">
                <a:solidFill>
                  <a:srgbClr val="FF0000"/>
                </a:solidFill>
              </a:rPr>
              <a:t>键切换</a:t>
            </a:r>
            <a:r>
              <a:rPr lang="zh-CN" altLang="en-US" dirty="0"/>
              <a:t>至“</a:t>
            </a:r>
            <a:r>
              <a:rPr lang="zh-CN" altLang="en-US" dirty="0">
                <a:solidFill>
                  <a:srgbClr val="FF0000"/>
                </a:solidFill>
              </a:rPr>
              <a:t>管理</a:t>
            </a:r>
            <a:r>
              <a:rPr lang="zh-CN" altLang="en-US" dirty="0"/>
              <a:t>”，如下图：</a:t>
            </a:r>
            <a:endParaRPr lang="zh-CN" altLang="en-US" b="1"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18" y="1812563"/>
            <a:ext cx="9930871" cy="4942838"/>
          </a:xfrm>
          <a:prstGeom prst="rect">
            <a:avLst/>
          </a:prstGeom>
        </p:spPr>
      </p:pic>
    </p:spTree>
    <p:extLst>
      <p:ext uri="{BB962C8B-B14F-4D97-AF65-F5344CB8AC3E}">
        <p14:creationId xmlns:p14="http://schemas.microsoft.com/office/powerpoint/2010/main" val="2559599894"/>
      </p:ext>
    </p:extLst>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041217"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六、简单</a:t>
            </a:r>
            <a:r>
              <a:rPr lang="en-US" altLang="zh-CN" sz="3200" b="1" dirty="0">
                <a:latin typeface="微软雅黑" panose="020B0503020204020204" pitchFamily="34" charset="-122"/>
                <a:ea typeface="微软雅黑" panose="020B0503020204020204" pitchFamily="34" charset="-122"/>
              </a:rPr>
              <a:t>IT</a:t>
            </a:r>
            <a:r>
              <a:rPr lang="zh-CN" altLang="en-US" sz="3200" b="1" dirty="0">
                <a:latin typeface="微软雅黑" panose="020B0503020204020204" pitchFamily="34" charset="-122"/>
                <a:ea typeface="微软雅黑" panose="020B0503020204020204" pitchFamily="34" charset="-122"/>
              </a:rPr>
              <a:t>问题</a:t>
            </a:r>
          </a:p>
        </p:txBody>
      </p:sp>
      <p:sp>
        <p:nvSpPr>
          <p:cNvPr id="3" name="TextBox 2"/>
          <p:cNvSpPr txBox="1"/>
          <p:nvPr/>
        </p:nvSpPr>
        <p:spPr>
          <a:xfrm>
            <a:off x="295422" y="889233"/>
            <a:ext cx="11675668" cy="646331"/>
          </a:xfrm>
          <a:prstGeom prst="rect">
            <a:avLst/>
          </a:prstGeom>
          <a:noFill/>
        </p:spPr>
        <p:txBody>
          <a:bodyPr wrap="square" rtlCol="0">
            <a:spAutoFit/>
          </a:bodyPr>
          <a:lstStyle/>
          <a:p>
            <a:r>
              <a:rPr lang="en-US" altLang="zh-CN" b="1" dirty="0"/>
              <a:t>6.1.</a:t>
            </a:r>
            <a:r>
              <a:rPr lang="zh-CN" altLang="en-US" b="1" dirty="0"/>
              <a:t>收银系统故障问题</a:t>
            </a:r>
            <a:endParaRPr lang="en-US" altLang="zh-CN" b="1" dirty="0"/>
          </a:p>
          <a:p>
            <a:r>
              <a:rPr lang="zh-CN" altLang="en-US" b="1" dirty="0"/>
              <a:t>⑦、</a:t>
            </a:r>
            <a:r>
              <a:rPr lang="zh-CN" altLang="en-US" dirty="0"/>
              <a:t>进入后先</a:t>
            </a:r>
            <a:r>
              <a:rPr lang="zh-CN" altLang="en-US" dirty="0">
                <a:solidFill>
                  <a:srgbClr val="FF0000"/>
                </a:solidFill>
              </a:rPr>
              <a:t>点击</a:t>
            </a:r>
            <a:r>
              <a:rPr lang="zh-CN" altLang="en-US" dirty="0"/>
              <a:t>“</a:t>
            </a:r>
            <a:r>
              <a:rPr lang="zh-CN" altLang="en-US" dirty="0">
                <a:solidFill>
                  <a:srgbClr val="FF0000"/>
                </a:solidFill>
              </a:rPr>
              <a:t>清帐</a:t>
            </a:r>
            <a:r>
              <a:rPr lang="zh-CN" altLang="en-US" dirty="0"/>
              <a:t>”，进去后点应用，</a:t>
            </a:r>
            <a:r>
              <a:rPr lang="zh-CN" altLang="en-US" dirty="0">
                <a:solidFill>
                  <a:srgbClr val="FF0000"/>
                </a:solidFill>
              </a:rPr>
              <a:t>完成清账</a:t>
            </a:r>
            <a:r>
              <a:rPr lang="zh-CN" altLang="en-US" dirty="0"/>
              <a:t>，如下图：</a:t>
            </a:r>
            <a:endParaRPr lang="zh-CN" altLang="en-US" b="1"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81" y="1535562"/>
            <a:ext cx="5861610" cy="5067302"/>
          </a:xfrm>
          <a:prstGeom prst="rect">
            <a:avLst/>
          </a:prstGeom>
        </p:spPr>
      </p:pic>
      <p:pic>
        <p:nvPicPr>
          <p:cNvPr id="15" name="图片 14"/>
          <p:cNvPicPr>
            <a:picLocks noChangeAspect="1"/>
          </p:cNvPicPr>
          <p:nvPr/>
        </p:nvPicPr>
        <p:blipFill>
          <a:blip r:embed="rId3"/>
          <a:stretch>
            <a:fillRect/>
          </a:stretch>
        </p:blipFill>
        <p:spPr>
          <a:xfrm>
            <a:off x="6133256" y="1535563"/>
            <a:ext cx="5928275" cy="5067301"/>
          </a:xfrm>
          <a:prstGeom prst="rect">
            <a:avLst/>
          </a:prstGeom>
        </p:spPr>
      </p:pic>
    </p:spTree>
    <p:extLst>
      <p:ext uri="{BB962C8B-B14F-4D97-AF65-F5344CB8AC3E}">
        <p14:creationId xmlns:p14="http://schemas.microsoft.com/office/powerpoint/2010/main" val="1206317443"/>
      </p:ext>
    </p:extLst>
  </p:cSld>
  <p:clrMapOvr>
    <a:masterClrMapping/>
  </p:clrMapOvr>
  <p:transition spd="slow">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041217"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六、简单</a:t>
            </a:r>
            <a:r>
              <a:rPr lang="en-US" altLang="zh-CN" sz="3200" b="1" dirty="0">
                <a:latin typeface="微软雅黑" panose="020B0503020204020204" pitchFamily="34" charset="-122"/>
                <a:ea typeface="微软雅黑" panose="020B0503020204020204" pitchFamily="34" charset="-122"/>
              </a:rPr>
              <a:t>IT</a:t>
            </a:r>
            <a:r>
              <a:rPr lang="zh-CN" altLang="en-US" sz="3200" b="1" dirty="0">
                <a:latin typeface="微软雅黑" panose="020B0503020204020204" pitchFamily="34" charset="-122"/>
                <a:ea typeface="微软雅黑" panose="020B0503020204020204" pitchFamily="34" charset="-122"/>
              </a:rPr>
              <a:t>问题</a:t>
            </a:r>
          </a:p>
        </p:txBody>
      </p:sp>
      <p:sp>
        <p:nvSpPr>
          <p:cNvPr id="3" name="TextBox 2"/>
          <p:cNvSpPr txBox="1"/>
          <p:nvPr/>
        </p:nvSpPr>
        <p:spPr>
          <a:xfrm>
            <a:off x="205965" y="889231"/>
            <a:ext cx="11675668" cy="646331"/>
          </a:xfrm>
          <a:prstGeom prst="rect">
            <a:avLst/>
          </a:prstGeom>
          <a:noFill/>
        </p:spPr>
        <p:txBody>
          <a:bodyPr wrap="square" rtlCol="0">
            <a:spAutoFit/>
          </a:bodyPr>
          <a:lstStyle/>
          <a:p>
            <a:r>
              <a:rPr lang="en-US" altLang="zh-CN" b="1" dirty="0"/>
              <a:t>6.1.</a:t>
            </a:r>
            <a:r>
              <a:rPr lang="zh-CN" altLang="en-US" b="1" dirty="0"/>
              <a:t>收银系统故障问题</a:t>
            </a:r>
            <a:endParaRPr lang="en-US" altLang="zh-CN" b="1" dirty="0"/>
          </a:p>
          <a:p>
            <a:r>
              <a:rPr lang="zh-CN" altLang="en-US" b="1" dirty="0"/>
              <a:t>⑧、</a:t>
            </a:r>
            <a:r>
              <a:rPr lang="zh-CN" altLang="en-US" dirty="0"/>
              <a:t>做完“清帐”后</a:t>
            </a:r>
            <a:r>
              <a:rPr lang="zh-CN" altLang="en-US" dirty="0">
                <a:solidFill>
                  <a:srgbClr val="FF0000"/>
                </a:solidFill>
              </a:rPr>
              <a:t>进入</a:t>
            </a:r>
            <a:r>
              <a:rPr lang="zh-CN" altLang="en-US" dirty="0"/>
              <a:t>“</a:t>
            </a:r>
            <a:r>
              <a:rPr lang="zh-CN" altLang="en-US" dirty="0">
                <a:solidFill>
                  <a:srgbClr val="FF0000"/>
                </a:solidFill>
              </a:rPr>
              <a:t>日结</a:t>
            </a:r>
            <a:r>
              <a:rPr lang="zh-CN" altLang="en-US" dirty="0"/>
              <a:t>”，进去后</a:t>
            </a:r>
            <a:r>
              <a:rPr lang="zh-CN" altLang="en-US" dirty="0">
                <a:solidFill>
                  <a:srgbClr val="FF0000"/>
                </a:solidFill>
              </a:rPr>
              <a:t>输入</a:t>
            </a:r>
            <a:r>
              <a:rPr lang="en-US" altLang="zh-CN" dirty="0">
                <a:solidFill>
                  <a:srgbClr val="FF0000"/>
                </a:solidFill>
              </a:rPr>
              <a:t>001</a:t>
            </a:r>
            <a:r>
              <a:rPr lang="zh-CN" altLang="en-US" dirty="0"/>
              <a:t>，根据提示完成</a:t>
            </a:r>
            <a:r>
              <a:rPr lang="zh-CN" altLang="en-US" dirty="0">
                <a:solidFill>
                  <a:srgbClr val="FF0000"/>
                </a:solidFill>
              </a:rPr>
              <a:t>日结</a:t>
            </a:r>
            <a:r>
              <a:rPr lang="zh-CN" altLang="en-US" dirty="0"/>
              <a:t>，，如下图：</a:t>
            </a:r>
            <a:endParaRPr lang="zh-CN" altLang="en-US" b="1" dirty="0"/>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252" y="1535563"/>
            <a:ext cx="5177245" cy="4865237"/>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8" y="1535562"/>
            <a:ext cx="6545677" cy="4865237"/>
          </a:xfrm>
          <a:prstGeom prst="rect">
            <a:avLst/>
          </a:prstGeom>
        </p:spPr>
      </p:pic>
      <p:sp>
        <p:nvSpPr>
          <p:cNvPr id="13" name="文本框 12"/>
          <p:cNvSpPr txBox="1"/>
          <p:nvPr/>
        </p:nvSpPr>
        <p:spPr>
          <a:xfrm>
            <a:off x="239152" y="6488668"/>
            <a:ext cx="7404591" cy="369332"/>
          </a:xfrm>
          <a:prstGeom prst="rect">
            <a:avLst/>
          </a:prstGeom>
          <a:noFill/>
          <a:ln w="25400">
            <a:solidFill>
              <a:schemeClr val="accent1"/>
            </a:solidFill>
          </a:ln>
        </p:spPr>
        <p:txBody>
          <a:bodyPr wrap="none" rtlCol="0">
            <a:spAutoFit/>
          </a:bodyPr>
          <a:lstStyle/>
          <a:p>
            <a:r>
              <a:rPr lang="zh-CN" altLang="en-US" b="1" dirty="0"/>
              <a:t>备注</a:t>
            </a:r>
            <a:r>
              <a:rPr lang="en-US" altLang="zh-CN" b="1" dirty="0"/>
              <a:t>:</a:t>
            </a:r>
            <a:r>
              <a:rPr lang="zh-CN" altLang="en-US" b="1" dirty="0">
                <a:solidFill>
                  <a:srgbClr val="FF0000"/>
                </a:solidFill>
              </a:rPr>
              <a:t>做日结时请注意查看“未日结日期”，一般只需要做到当前前一天</a:t>
            </a:r>
          </a:p>
        </p:txBody>
      </p:sp>
    </p:spTree>
    <p:extLst>
      <p:ext uri="{BB962C8B-B14F-4D97-AF65-F5344CB8AC3E}">
        <p14:creationId xmlns:p14="http://schemas.microsoft.com/office/powerpoint/2010/main" val="187952488"/>
      </p:ext>
    </p:extLst>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041217"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六、简单</a:t>
            </a:r>
            <a:r>
              <a:rPr lang="en-US" altLang="zh-CN" sz="3200" b="1" dirty="0">
                <a:latin typeface="微软雅黑" panose="020B0503020204020204" pitchFamily="34" charset="-122"/>
                <a:ea typeface="微软雅黑" panose="020B0503020204020204" pitchFamily="34" charset="-122"/>
              </a:rPr>
              <a:t>IT</a:t>
            </a:r>
            <a:r>
              <a:rPr lang="zh-CN" altLang="en-US" sz="3200" b="1" dirty="0">
                <a:latin typeface="微软雅黑" panose="020B0503020204020204" pitchFamily="34" charset="-122"/>
                <a:ea typeface="微软雅黑" panose="020B0503020204020204" pitchFamily="34" charset="-122"/>
              </a:rPr>
              <a:t>问题</a:t>
            </a:r>
          </a:p>
        </p:txBody>
      </p:sp>
      <p:sp>
        <p:nvSpPr>
          <p:cNvPr id="3" name="TextBox 2"/>
          <p:cNvSpPr txBox="1"/>
          <p:nvPr/>
        </p:nvSpPr>
        <p:spPr>
          <a:xfrm>
            <a:off x="295422" y="889233"/>
            <a:ext cx="11675668" cy="646331"/>
          </a:xfrm>
          <a:prstGeom prst="rect">
            <a:avLst/>
          </a:prstGeom>
          <a:noFill/>
        </p:spPr>
        <p:txBody>
          <a:bodyPr wrap="square" rtlCol="0">
            <a:spAutoFit/>
          </a:bodyPr>
          <a:lstStyle/>
          <a:p>
            <a:r>
              <a:rPr lang="en-US" altLang="zh-CN" b="1" dirty="0"/>
              <a:t>6.1.</a:t>
            </a:r>
            <a:r>
              <a:rPr lang="zh-CN" altLang="en-US" b="1" dirty="0"/>
              <a:t>收银系统故障问题</a:t>
            </a:r>
            <a:endParaRPr lang="en-US" altLang="zh-CN" b="1" dirty="0"/>
          </a:p>
          <a:p>
            <a:r>
              <a:rPr lang="zh-CN" altLang="en-US" b="1" dirty="0"/>
              <a:t>⑨、</a:t>
            </a:r>
            <a:r>
              <a:rPr lang="zh-CN" altLang="en-US" dirty="0"/>
              <a:t>完成“</a:t>
            </a:r>
            <a:r>
              <a:rPr lang="zh-CN" altLang="en-US" dirty="0">
                <a:solidFill>
                  <a:srgbClr val="FF0000"/>
                </a:solidFill>
              </a:rPr>
              <a:t>清帐</a:t>
            </a:r>
            <a:r>
              <a:rPr lang="zh-CN" altLang="en-US" dirty="0"/>
              <a:t>”、“</a:t>
            </a:r>
            <a:r>
              <a:rPr lang="zh-CN" altLang="en-US" dirty="0">
                <a:solidFill>
                  <a:srgbClr val="FF0000"/>
                </a:solidFill>
              </a:rPr>
              <a:t>日结</a:t>
            </a:r>
            <a:r>
              <a:rPr lang="zh-CN" altLang="en-US" dirty="0"/>
              <a:t>”</a:t>
            </a:r>
            <a:r>
              <a:rPr lang="zh-CN" altLang="en-US" dirty="0">
                <a:solidFill>
                  <a:srgbClr val="FF0000"/>
                </a:solidFill>
              </a:rPr>
              <a:t>后退出收银系统重新登录</a:t>
            </a:r>
            <a:r>
              <a:rPr lang="zh-CN" altLang="en-US" dirty="0"/>
              <a:t>即可，如下图：</a:t>
            </a:r>
            <a:endParaRPr lang="zh-CN" altLang="en-US" b="1"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1535564"/>
            <a:ext cx="9812216" cy="5295900"/>
          </a:xfrm>
          <a:prstGeom prst="rect">
            <a:avLst/>
          </a:prstGeom>
        </p:spPr>
      </p:pic>
    </p:spTree>
    <p:extLst>
      <p:ext uri="{BB962C8B-B14F-4D97-AF65-F5344CB8AC3E}">
        <p14:creationId xmlns:p14="http://schemas.microsoft.com/office/powerpoint/2010/main" val="3674328115"/>
      </p:ext>
    </p:extLst>
  </p:cSld>
  <p:clrMapOvr>
    <a:masterClrMapping/>
  </p:clrMapOvr>
  <p:transition spd="slow">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041217"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六、简单</a:t>
            </a:r>
            <a:r>
              <a:rPr lang="en-US" altLang="zh-CN" sz="3200" b="1" dirty="0">
                <a:latin typeface="微软雅黑" panose="020B0503020204020204" pitchFamily="34" charset="-122"/>
                <a:ea typeface="微软雅黑" panose="020B0503020204020204" pitchFamily="34" charset="-122"/>
              </a:rPr>
              <a:t>IT</a:t>
            </a:r>
            <a:r>
              <a:rPr lang="zh-CN" altLang="en-US" sz="3200" b="1" dirty="0">
                <a:latin typeface="微软雅黑" panose="020B0503020204020204" pitchFamily="34" charset="-122"/>
                <a:ea typeface="微软雅黑" panose="020B0503020204020204" pitchFamily="34" charset="-122"/>
              </a:rPr>
              <a:t>问题</a:t>
            </a:r>
          </a:p>
        </p:txBody>
      </p:sp>
      <p:sp>
        <p:nvSpPr>
          <p:cNvPr id="2" name="TextBox 1"/>
          <p:cNvSpPr txBox="1"/>
          <p:nvPr/>
        </p:nvSpPr>
        <p:spPr>
          <a:xfrm>
            <a:off x="295422" y="956345"/>
            <a:ext cx="11575131" cy="1754326"/>
          </a:xfrm>
          <a:prstGeom prst="rect">
            <a:avLst/>
          </a:prstGeom>
          <a:noFill/>
          <a:ln w="25400">
            <a:noFill/>
          </a:ln>
        </p:spPr>
        <p:txBody>
          <a:bodyPr wrap="square" rtlCol="0">
            <a:spAutoFit/>
          </a:bodyPr>
          <a:lstStyle/>
          <a:p>
            <a:r>
              <a:rPr lang="en-US" altLang="zh-CN" b="1" dirty="0"/>
              <a:t>6.2.</a:t>
            </a:r>
            <a:r>
              <a:rPr lang="zh-CN" altLang="en-US" b="1" dirty="0"/>
              <a:t>简单网络</a:t>
            </a:r>
            <a:r>
              <a:rPr lang="en-US" altLang="zh-CN" b="1" dirty="0"/>
              <a:t>&amp;</a:t>
            </a:r>
            <a:r>
              <a:rPr lang="zh-CN" altLang="en-US" b="1" dirty="0"/>
              <a:t>硬件问题</a:t>
            </a:r>
            <a:endParaRPr lang="en-US" altLang="zh-CN" b="1" dirty="0"/>
          </a:p>
          <a:p>
            <a:r>
              <a:rPr lang="zh-CN" altLang="en-US" b="1" dirty="0"/>
              <a:t>①、</a:t>
            </a:r>
            <a:r>
              <a:rPr lang="zh-CN" altLang="en-US" dirty="0"/>
              <a:t>当店铺宽带不能用且电脑桌面右下角网络那里是</a:t>
            </a:r>
            <a:r>
              <a:rPr lang="en-US" altLang="zh-CN" dirty="0">
                <a:solidFill>
                  <a:srgbClr val="FF0000"/>
                </a:solidFill>
              </a:rPr>
              <a:t>×</a:t>
            </a:r>
            <a:r>
              <a:rPr lang="zh-CN" altLang="en-US" dirty="0"/>
              <a:t>的时候，检查网线是否没有连接好；</a:t>
            </a:r>
            <a:endParaRPr lang="en-US" altLang="zh-CN" dirty="0"/>
          </a:p>
          <a:p>
            <a:endParaRPr lang="en-US" altLang="zh-CN" dirty="0">
              <a:solidFill>
                <a:srgbClr val="FF0000"/>
              </a:solidFill>
            </a:endParaRPr>
          </a:p>
          <a:p>
            <a:r>
              <a:rPr lang="zh-CN" altLang="en-US" b="1" dirty="0"/>
              <a:t>②、</a:t>
            </a:r>
            <a:r>
              <a:rPr lang="zh-CN" altLang="en-US" dirty="0"/>
              <a:t>当店铺电话不能使用及宽带连接时出现</a:t>
            </a:r>
            <a:r>
              <a:rPr lang="zh-CN" altLang="en-US" dirty="0">
                <a:solidFill>
                  <a:srgbClr val="FF0000"/>
                </a:solidFill>
              </a:rPr>
              <a:t>如下图所示的诸如“</a:t>
            </a:r>
            <a:r>
              <a:rPr lang="en-US" altLang="zh-CN" dirty="0">
                <a:solidFill>
                  <a:srgbClr val="FF0000"/>
                </a:solidFill>
              </a:rPr>
              <a:t>651”</a:t>
            </a:r>
            <a:r>
              <a:rPr lang="zh-CN" altLang="en-US" dirty="0">
                <a:solidFill>
                  <a:srgbClr val="FF0000"/>
                </a:solidFill>
              </a:rPr>
              <a:t>，“</a:t>
            </a:r>
            <a:r>
              <a:rPr lang="en-US" altLang="zh-CN" dirty="0">
                <a:solidFill>
                  <a:srgbClr val="FF0000"/>
                </a:solidFill>
              </a:rPr>
              <a:t>691”</a:t>
            </a:r>
            <a:r>
              <a:rPr lang="zh-CN" altLang="en-US" dirty="0">
                <a:solidFill>
                  <a:srgbClr val="FF0000"/>
                </a:solidFill>
              </a:rPr>
              <a:t>、“</a:t>
            </a:r>
            <a:r>
              <a:rPr lang="en-US" altLang="zh-CN" dirty="0">
                <a:solidFill>
                  <a:srgbClr val="FF0000"/>
                </a:solidFill>
              </a:rPr>
              <a:t>678”</a:t>
            </a:r>
            <a:r>
              <a:rPr lang="zh-CN" altLang="en-US" dirty="0"/>
              <a:t>等错误代码</a:t>
            </a:r>
          </a:p>
          <a:p>
            <a:r>
              <a:rPr lang="zh-CN" altLang="en-US" dirty="0"/>
              <a:t>提示时，电信宽带打</a:t>
            </a:r>
            <a:r>
              <a:rPr lang="en-US" altLang="zh-CN" dirty="0">
                <a:solidFill>
                  <a:srgbClr val="FF0000"/>
                </a:solidFill>
              </a:rPr>
              <a:t>10000</a:t>
            </a:r>
            <a:r>
              <a:rPr lang="zh-CN" altLang="en-US" dirty="0"/>
              <a:t>号人工服务，联通宽带打</a:t>
            </a:r>
            <a:r>
              <a:rPr lang="en-US" altLang="zh-CN" dirty="0">
                <a:solidFill>
                  <a:srgbClr val="FF0000"/>
                </a:solidFill>
              </a:rPr>
              <a:t>10010</a:t>
            </a:r>
            <a:r>
              <a:rPr lang="zh-CN" altLang="en-US" dirty="0"/>
              <a:t>人工服务；</a:t>
            </a:r>
          </a:p>
          <a:p>
            <a:endParaRPr lang="zh-CN" altLang="en-US" dirty="0"/>
          </a:p>
        </p:txBody>
      </p:sp>
      <p:pic>
        <p:nvPicPr>
          <p:cNvPr id="5" name="Picture 4"/>
          <p:cNvPicPr>
            <a:picLocks noChangeAspect="1" noChangeArrowheads="1"/>
          </p:cNvPicPr>
          <p:nvPr/>
        </p:nvPicPr>
        <p:blipFill>
          <a:blip r:embed="rId2" cstate="print"/>
          <a:srcRect/>
          <a:stretch>
            <a:fillRect/>
          </a:stretch>
        </p:blipFill>
        <p:spPr bwMode="auto">
          <a:xfrm>
            <a:off x="91012" y="2794561"/>
            <a:ext cx="3450036" cy="2494153"/>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541047" y="2880723"/>
            <a:ext cx="4170728" cy="2321828"/>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7711774" y="2880723"/>
            <a:ext cx="4158777" cy="2321828"/>
          </a:xfrm>
          <a:prstGeom prst="rect">
            <a:avLst/>
          </a:prstGeom>
          <a:noFill/>
          <a:ln w="9525">
            <a:noFill/>
            <a:miter lim="800000"/>
            <a:headEnd/>
            <a:tailEnd/>
          </a:ln>
        </p:spPr>
      </p:pic>
      <p:sp>
        <p:nvSpPr>
          <p:cNvPr id="3" name="文本框 2"/>
          <p:cNvSpPr txBox="1"/>
          <p:nvPr/>
        </p:nvSpPr>
        <p:spPr>
          <a:xfrm>
            <a:off x="295422" y="5525589"/>
            <a:ext cx="12200776" cy="646331"/>
          </a:xfrm>
          <a:prstGeom prst="rect">
            <a:avLst/>
          </a:prstGeom>
          <a:noFill/>
        </p:spPr>
        <p:txBody>
          <a:bodyPr wrap="none" rtlCol="0">
            <a:spAutoFit/>
          </a:bodyPr>
          <a:lstStyle/>
          <a:p>
            <a:r>
              <a:rPr lang="zh-CN" altLang="en-US" b="1" dirty="0"/>
              <a:t>③、</a:t>
            </a:r>
            <a:r>
              <a:rPr lang="zh-CN" altLang="en-US" dirty="0">
                <a:solidFill>
                  <a:srgbClr val="FF0000"/>
                </a:solidFill>
              </a:rPr>
              <a:t>中琦</a:t>
            </a:r>
            <a:r>
              <a:rPr lang="zh-CN" altLang="en-US" dirty="0"/>
              <a:t>、</a:t>
            </a:r>
            <a:r>
              <a:rPr lang="zh-CN" altLang="en-US" dirty="0">
                <a:solidFill>
                  <a:srgbClr val="FF0000"/>
                </a:solidFill>
              </a:rPr>
              <a:t>映美</a:t>
            </a:r>
            <a:r>
              <a:rPr lang="zh-CN" altLang="en-US" dirty="0"/>
              <a:t>、</a:t>
            </a:r>
            <a:r>
              <a:rPr lang="zh-CN" altLang="en-US" dirty="0">
                <a:solidFill>
                  <a:srgbClr val="FF0000"/>
                </a:solidFill>
              </a:rPr>
              <a:t>佳博</a:t>
            </a:r>
            <a:r>
              <a:rPr lang="zh-CN" altLang="en-US" dirty="0"/>
              <a:t>等这些</a:t>
            </a:r>
            <a:r>
              <a:rPr lang="en-US" altLang="zh-CN" dirty="0">
                <a:solidFill>
                  <a:srgbClr val="FF0000"/>
                </a:solidFill>
              </a:rPr>
              <a:t>USB</a:t>
            </a:r>
            <a:r>
              <a:rPr lang="zh-CN" altLang="en-US" dirty="0">
                <a:solidFill>
                  <a:srgbClr val="FF0000"/>
                </a:solidFill>
              </a:rPr>
              <a:t>端口</a:t>
            </a:r>
            <a:r>
              <a:rPr lang="zh-CN" altLang="en-US" dirty="0"/>
              <a:t>的打印机，当你们</a:t>
            </a:r>
            <a:r>
              <a:rPr lang="zh-CN" altLang="en-US" dirty="0">
                <a:solidFill>
                  <a:srgbClr val="FF0000"/>
                </a:solidFill>
              </a:rPr>
              <a:t>拔掉主机端线后没有插在原来端口</a:t>
            </a:r>
            <a:r>
              <a:rPr lang="zh-CN" altLang="en-US" dirty="0"/>
              <a:t>时，就</a:t>
            </a:r>
            <a:r>
              <a:rPr lang="zh-CN" altLang="en-US" dirty="0">
                <a:solidFill>
                  <a:srgbClr val="FF0000"/>
                </a:solidFill>
              </a:rPr>
              <a:t>不能打印</a:t>
            </a:r>
            <a:r>
              <a:rPr lang="zh-CN" altLang="en-US" dirty="0"/>
              <a:t>，需要设置</a:t>
            </a:r>
            <a:endParaRPr lang="en-US" altLang="zh-CN" dirty="0"/>
          </a:p>
          <a:p>
            <a:r>
              <a:rPr lang="zh-CN" altLang="en-US" dirty="0"/>
              <a:t>打印机端口才能打印，所以</a:t>
            </a:r>
            <a:r>
              <a:rPr lang="zh-CN" altLang="en-US" dirty="0">
                <a:solidFill>
                  <a:srgbClr val="FF0000"/>
                </a:solidFill>
              </a:rPr>
              <a:t>这类打印机不要动连接主机端的数据线</a:t>
            </a:r>
            <a:r>
              <a:rPr lang="zh-CN" altLang="en-US" dirty="0"/>
              <a:t>；</a:t>
            </a:r>
          </a:p>
        </p:txBody>
      </p:sp>
    </p:spTree>
    <p:extLst>
      <p:ext uri="{BB962C8B-B14F-4D97-AF65-F5344CB8AC3E}">
        <p14:creationId xmlns:p14="http://schemas.microsoft.com/office/powerpoint/2010/main" val="3353824735"/>
      </p:ext>
    </p:extLst>
  </p:cSld>
  <p:clrMapOvr>
    <a:masterClrMapping/>
  </p:clrMapOvr>
  <p:transition spd="slow">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762250"/>
            <a:ext cx="12192000" cy="1481138"/>
          </a:xfrm>
          <a:prstGeom prst="rect">
            <a:avLst/>
          </a:prstGeom>
          <a:solidFill>
            <a:srgbClr val="005AA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6000" dirty="0">
                <a:latin typeface="隶书" panose="02010509060101010101" pitchFamily="49" charset="-122"/>
                <a:ea typeface="隶书" panose="02010509060101010101" pitchFamily="49" charset="-122"/>
              </a:rPr>
              <a:t>欢迎进一步沟通和讨论</a:t>
            </a:r>
          </a:p>
        </p:txBody>
      </p:sp>
    </p:spTree>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3"/>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270255" y="813731"/>
            <a:ext cx="7176965" cy="923330"/>
          </a:xfrm>
          <a:prstGeom prst="rect">
            <a:avLst/>
          </a:prstGeom>
          <a:noFill/>
        </p:spPr>
        <p:txBody>
          <a:bodyPr wrap="none" rtlCol="0">
            <a:spAutoFit/>
          </a:bodyPr>
          <a:lstStyle/>
          <a:p>
            <a:r>
              <a:rPr lang="en-US" altLang="zh-CN" b="1" dirty="0"/>
              <a:t>1.2.</a:t>
            </a:r>
            <a:r>
              <a:rPr lang="zh-CN" altLang="en-US" b="1" dirty="0"/>
              <a:t> 扫描销售</a:t>
            </a:r>
            <a:endParaRPr lang="en-US" altLang="zh-CN" b="1" dirty="0"/>
          </a:p>
          <a:p>
            <a:r>
              <a:rPr lang="en-US" altLang="zh-CN" b="1" dirty="0"/>
              <a:t> </a:t>
            </a:r>
            <a:r>
              <a:rPr lang="zh-CN" altLang="en-US" b="1" dirty="0"/>
              <a:t>①、</a:t>
            </a:r>
            <a:r>
              <a:rPr lang="zh-CN" altLang="en-US" dirty="0"/>
              <a:t>如下图，条码处为商品输入框，在条码框通过</a:t>
            </a:r>
            <a:r>
              <a:rPr lang="zh-CN" altLang="en-US" dirty="0">
                <a:solidFill>
                  <a:srgbClr val="FF0000"/>
                </a:solidFill>
              </a:rPr>
              <a:t>扫描枪扫描商品</a:t>
            </a:r>
            <a:r>
              <a:rPr lang="zh-CN" altLang="en-US" dirty="0"/>
              <a:t>；</a:t>
            </a:r>
            <a:endParaRPr lang="en-US" altLang="zh-CN" dirty="0"/>
          </a:p>
          <a:p>
            <a:r>
              <a:rPr lang="zh-CN" altLang="en-US" dirty="0"/>
              <a:t>或者通过</a:t>
            </a:r>
            <a:r>
              <a:rPr lang="zh-CN" altLang="en-US" dirty="0">
                <a:solidFill>
                  <a:srgbClr val="FF0000"/>
                </a:solidFill>
              </a:rPr>
              <a:t>手动输入商品条形码按回车</a:t>
            </a:r>
            <a:r>
              <a:rPr lang="zh-CN" altLang="en-US" dirty="0"/>
              <a:t>后带出商品信息</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12" y="1737061"/>
            <a:ext cx="10482200" cy="494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06285"/>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280033" y="855677"/>
            <a:ext cx="11498661" cy="923330"/>
          </a:xfrm>
          <a:prstGeom prst="rect">
            <a:avLst/>
          </a:prstGeom>
          <a:noFill/>
        </p:spPr>
        <p:txBody>
          <a:bodyPr wrap="none" rtlCol="0">
            <a:spAutoFit/>
          </a:bodyPr>
          <a:lstStyle/>
          <a:p>
            <a:r>
              <a:rPr lang="en-US" altLang="zh-CN" b="1" dirty="0"/>
              <a:t>1.2.</a:t>
            </a:r>
            <a:r>
              <a:rPr lang="zh-CN" altLang="en-US" b="1" dirty="0"/>
              <a:t> 扫描销售</a:t>
            </a:r>
            <a:endParaRPr lang="en-US" altLang="zh-CN" b="1" dirty="0"/>
          </a:p>
          <a:p>
            <a:r>
              <a:rPr lang="zh-CN" altLang="en-US" b="1" dirty="0"/>
              <a:t>②、</a:t>
            </a:r>
            <a:r>
              <a:rPr lang="zh-CN" altLang="en-US" dirty="0"/>
              <a:t>当需要</a:t>
            </a:r>
            <a:r>
              <a:rPr lang="zh-CN" altLang="en-US" dirty="0">
                <a:solidFill>
                  <a:srgbClr val="FF0000"/>
                </a:solidFill>
              </a:rPr>
              <a:t>一个以上同一种商品</a:t>
            </a:r>
            <a:r>
              <a:rPr lang="zh-CN" altLang="en-US" dirty="0"/>
              <a:t>时，扫描或键入商品，然后点击</a:t>
            </a:r>
            <a:r>
              <a:rPr lang="zh-CN" altLang="en-US" dirty="0">
                <a:solidFill>
                  <a:srgbClr val="FF0000"/>
                </a:solidFill>
              </a:rPr>
              <a:t>数量</a:t>
            </a:r>
            <a:r>
              <a:rPr lang="zh-CN" altLang="en-US" dirty="0"/>
              <a:t>按钮，将显示如下图的界面，此处填入修改</a:t>
            </a:r>
            <a:endParaRPr lang="en-US" altLang="zh-CN" dirty="0"/>
          </a:p>
          <a:p>
            <a:r>
              <a:rPr lang="zh-CN" altLang="en-US" dirty="0"/>
              <a:t>数量，在数量框里输入数量</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33" y="1700035"/>
            <a:ext cx="10058400" cy="5157965"/>
          </a:xfrm>
          <a:prstGeom prst="rect">
            <a:avLst/>
          </a:prstGeom>
        </p:spPr>
      </p:pic>
    </p:spTree>
    <p:extLst>
      <p:ext uri="{BB962C8B-B14F-4D97-AF65-F5344CB8AC3E}">
        <p14:creationId xmlns:p14="http://schemas.microsoft.com/office/powerpoint/2010/main" val="27666695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295422" y="838899"/>
            <a:ext cx="12187952" cy="923330"/>
          </a:xfrm>
          <a:prstGeom prst="rect">
            <a:avLst/>
          </a:prstGeom>
          <a:noFill/>
        </p:spPr>
        <p:txBody>
          <a:bodyPr wrap="none" rtlCol="0">
            <a:spAutoFit/>
          </a:bodyPr>
          <a:lstStyle/>
          <a:p>
            <a:r>
              <a:rPr lang="en-US" altLang="zh-CN" b="1" dirty="0"/>
              <a:t>1.3.</a:t>
            </a:r>
            <a:r>
              <a:rPr lang="zh-CN" altLang="en-US" b="1" dirty="0"/>
              <a:t>销售退回</a:t>
            </a:r>
            <a:endParaRPr lang="en-US" altLang="zh-CN" b="1" dirty="0"/>
          </a:p>
          <a:p>
            <a:r>
              <a:rPr lang="zh-CN" altLang="en-US" b="1" dirty="0"/>
              <a:t>①、</a:t>
            </a:r>
            <a:r>
              <a:rPr lang="zh-CN" altLang="en-US" dirty="0"/>
              <a:t>将小票上面的货号输入到条码输入框内敲回车，再点击销售退回按钮。从退回原因列表中选择一个原因，点击应用</a:t>
            </a:r>
            <a:endParaRPr lang="en-US" altLang="zh-CN" dirty="0"/>
          </a:p>
          <a:p>
            <a:r>
              <a:rPr lang="zh-CN" altLang="en-US" dirty="0"/>
              <a:t>按钮后将返回</a:t>
            </a:r>
            <a:r>
              <a:rPr lang="en-US" altLang="zh-CN" dirty="0"/>
              <a:t>POS</a:t>
            </a:r>
            <a:r>
              <a:rPr lang="zh-CN" altLang="en-US" dirty="0"/>
              <a:t>模式主界面，此时销售退回的商品以绿色高亮显示，其数量及金额以负数显示。</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13" y="1694955"/>
            <a:ext cx="6031685" cy="516304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940" y="1728891"/>
            <a:ext cx="5635059" cy="5129110"/>
          </a:xfrm>
          <a:prstGeom prst="rect">
            <a:avLst/>
          </a:prstGeom>
        </p:spPr>
      </p:pic>
    </p:spTree>
    <p:extLst>
      <p:ext uri="{BB962C8B-B14F-4D97-AF65-F5344CB8AC3E}">
        <p14:creationId xmlns:p14="http://schemas.microsoft.com/office/powerpoint/2010/main" val="3270200875"/>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5422" y="154744"/>
            <a:ext cx="3877985" cy="584775"/>
          </a:xfrm>
          <a:prstGeom prst="rect">
            <a:avLst/>
          </a:prstGeom>
          <a:noFill/>
        </p:spPr>
        <p:txBody>
          <a:bodyPr wrap="none" rtlCol="0">
            <a:spAutoFit/>
          </a:bodyPr>
          <a:lstStyle/>
          <a:p>
            <a:r>
              <a:rPr lang="zh-CN" altLang="en-US" sz="3200" b="1" dirty="0">
                <a:latin typeface="微软雅黑" panose="020B0503020204020204" pitchFamily="34" charset="-122"/>
                <a:ea typeface="微软雅黑" panose="020B0503020204020204" pitchFamily="34" charset="-122"/>
              </a:rPr>
              <a:t>一、登录系统及收银</a:t>
            </a:r>
          </a:p>
        </p:txBody>
      </p:sp>
      <p:sp>
        <p:nvSpPr>
          <p:cNvPr id="2" name="TextBox 1"/>
          <p:cNvSpPr txBox="1"/>
          <p:nvPr/>
        </p:nvSpPr>
        <p:spPr>
          <a:xfrm>
            <a:off x="295422" y="798242"/>
            <a:ext cx="11717613" cy="923330"/>
          </a:xfrm>
          <a:prstGeom prst="rect">
            <a:avLst/>
          </a:prstGeom>
          <a:noFill/>
        </p:spPr>
        <p:txBody>
          <a:bodyPr wrap="square" rtlCol="0">
            <a:spAutoFit/>
          </a:bodyPr>
          <a:lstStyle/>
          <a:p>
            <a:r>
              <a:rPr lang="en-US" altLang="zh-CN" b="1" dirty="0"/>
              <a:t>1.3.</a:t>
            </a:r>
            <a:r>
              <a:rPr lang="zh-CN" altLang="en-US" b="1" dirty="0"/>
              <a:t>销售退回</a:t>
            </a:r>
            <a:endParaRPr lang="en-US" altLang="zh-CN" b="1" dirty="0"/>
          </a:p>
          <a:p>
            <a:r>
              <a:rPr lang="zh-CN" altLang="en-US" b="1" dirty="0"/>
              <a:t>②、</a:t>
            </a:r>
            <a:r>
              <a:rPr lang="zh-CN" altLang="en-US" dirty="0"/>
              <a:t>按小票单号退回。通过顾客带来的小票单号可以引用原单进行退换货，小票单的组合为：店铺代码</a:t>
            </a:r>
            <a:r>
              <a:rPr lang="en-US" altLang="zh-CN" dirty="0"/>
              <a:t>/</a:t>
            </a:r>
            <a:r>
              <a:rPr lang="zh-CN" altLang="en-US" dirty="0"/>
              <a:t>钱箱号</a:t>
            </a:r>
            <a:r>
              <a:rPr lang="en-US" altLang="zh-CN" dirty="0"/>
              <a:t>/</a:t>
            </a:r>
            <a:r>
              <a:rPr lang="zh-CN" altLang="en-US" dirty="0"/>
              <a:t>小票流水号，如下图：</a:t>
            </a:r>
            <a:endParaRPr lang="en-US" altLang="zh-CN"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84" y="1662848"/>
            <a:ext cx="10058400" cy="5195151"/>
          </a:xfrm>
          <a:prstGeom prst="rect">
            <a:avLst/>
          </a:prstGeom>
        </p:spPr>
      </p:pic>
      <p:sp>
        <p:nvSpPr>
          <p:cNvPr id="5" name="TextBox 4"/>
          <p:cNvSpPr txBox="1"/>
          <p:nvPr/>
        </p:nvSpPr>
        <p:spPr>
          <a:xfrm>
            <a:off x="10496434" y="1721572"/>
            <a:ext cx="1557292" cy="2862322"/>
          </a:xfrm>
          <a:prstGeom prst="rect">
            <a:avLst/>
          </a:prstGeom>
          <a:noFill/>
          <a:ln w="25400">
            <a:solidFill>
              <a:schemeClr val="accent1"/>
            </a:solidFill>
          </a:ln>
        </p:spPr>
        <p:txBody>
          <a:bodyPr wrap="square" rtlCol="0">
            <a:spAutoFit/>
          </a:bodyPr>
          <a:lstStyle/>
          <a:p>
            <a:r>
              <a:rPr lang="zh-CN" altLang="en-US" dirty="0"/>
              <a:t>确认点击应用</a:t>
            </a:r>
            <a:endParaRPr lang="en-US" altLang="zh-CN" dirty="0"/>
          </a:p>
          <a:p>
            <a:r>
              <a:rPr lang="zh-CN" altLang="en-US" dirty="0"/>
              <a:t>按钮，选择退</a:t>
            </a:r>
            <a:endParaRPr lang="en-US" altLang="zh-CN" dirty="0"/>
          </a:p>
          <a:p>
            <a:r>
              <a:rPr lang="zh-CN" altLang="en-US" dirty="0"/>
              <a:t>货理由，选择</a:t>
            </a:r>
            <a:endParaRPr lang="en-US" altLang="zh-CN" dirty="0"/>
          </a:p>
          <a:p>
            <a:r>
              <a:rPr lang="zh-CN" altLang="en-US" dirty="0"/>
              <a:t>需要退换的商</a:t>
            </a:r>
            <a:endParaRPr lang="en-US" altLang="zh-CN" dirty="0"/>
          </a:p>
          <a:p>
            <a:r>
              <a:rPr lang="zh-CN" altLang="en-US" dirty="0"/>
              <a:t>品，从</a:t>
            </a:r>
            <a:r>
              <a:rPr lang="zh-CN" altLang="en-US" dirty="0">
                <a:solidFill>
                  <a:srgbClr val="FF0000"/>
                </a:solidFill>
              </a:rPr>
              <a:t>替代货</a:t>
            </a:r>
            <a:endParaRPr lang="en-US" altLang="zh-CN" dirty="0">
              <a:solidFill>
                <a:srgbClr val="FF0000"/>
              </a:solidFill>
            </a:endParaRPr>
          </a:p>
          <a:p>
            <a:r>
              <a:rPr lang="zh-CN" altLang="en-US" dirty="0">
                <a:solidFill>
                  <a:srgbClr val="FF0000"/>
                </a:solidFill>
              </a:rPr>
              <a:t>号</a:t>
            </a:r>
            <a:r>
              <a:rPr lang="en-US" altLang="zh-CN" dirty="0">
                <a:solidFill>
                  <a:srgbClr val="FF0000"/>
                </a:solidFill>
              </a:rPr>
              <a:t>1</a:t>
            </a:r>
            <a:r>
              <a:rPr lang="zh-CN" altLang="en-US" dirty="0">
                <a:solidFill>
                  <a:srgbClr val="FF0000"/>
                </a:solidFill>
              </a:rPr>
              <a:t>号</a:t>
            </a:r>
            <a:r>
              <a:rPr lang="zh-CN" altLang="en-US" dirty="0"/>
              <a:t>选择需</a:t>
            </a:r>
            <a:endParaRPr lang="en-US" altLang="zh-CN" dirty="0"/>
          </a:p>
          <a:p>
            <a:r>
              <a:rPr lang="zh-CN" altLang="en-US" dirty="0"/>
              <a:t>要退换的货号，</a:t>
            </a:r>
            <a:endParaRPr lang="en-US" altLang="zh-CN" dirty="0"/>
          </a:p>
          <a:p>
            <a:r>
              <a:rPr lang="zh-CN" altLang="en-US" dirty="0"/>
              <a:t>然后点击应用，</a:t>
            </a:r>
            <a:endParaRPr lang="en-US" altLang="zh-CN" dirty="0"/>
          </a:p>
          <a:p>
            <a:r>
              <a:rPr lang="zh-CN" altLang="en-US" dirty="0"/>
              <a:t>其数量及金额</a:t>
            </a:r>
            <a:endParaRPr lang="en-US" altLang="zh-CN" dirty="0"/>
          </a:p>
          <a:p>
            <a:r>
              <a:rPr lang="zh-CN" altLang="en-US" dirty="0"/>
              <a:t>以负数显示。</a:t>
            </a:r>
          </a:p>
        </p:txBody>
      </p:sp>
    </p:spTree>
    <p:extLst>
      <p:ext uri="{BB962C8B-B14F-4D97-AF65-F5344CB8AC3E}">
        <p14:creationId xmlns:p14="http://schemas.microsoft.com/office/powerpoint/2010/main" val="3029741320"/>
      </p:ext>
    </p:extLst>
  </p:cSld>
  <p:clrMapOvr>
    <a:masterClrMapping/>
  </p:clrMapOvr>
  <p:transition spd="slow">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10995</TotalTime>
  <Words>3448</Words>
  <Application>Microsoft Office PowerPoint</Application>
  <PresentationFormat>宽屏</PresentationFormat>
  <Paragraphs>283</Paragraphs>
  <Slides>55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55</vt:i4>
      </vt:variant>
    </vt:vector>
  </HeadingPairs>
  <TitlesOfParts>
    <vt:vector size="63" baseType="lpstr">
      <vt:lpstr>隶书</vt:lpstr>
      <vt:lpstr>SimSun</vt:lpstr>
      <vt:lpstr>SimSun</vt:lpstr>
      <vt:lpstr>微软雅黑</vt:lpstr>
      <vt:lpstr>Arial</vt:lpstr>
      <vt:lpstr>Calibri</vt:lpstr>
      <vt:lpstr>Cambria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周斌</dc:creator>
  <cp:lastModifiedBy>Alex Zhou</cp:lastModifiedBy>
  <cp:revision>1019</cp:revision>
  <dcterms:created xsi:type="dcterms:W3CDTF">2016-05-18T01:43:19Z</dcterms:created>
  <dcterms:modified xsi:type="dcterms:W3CDTF">2022-03-24T00:42:19Z</dcterms:modified>
</cp:coreProperties>
</file>